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x="18288000" cy="10287000"/>
  <p:notesSz cx="6858000" cy="9144000"/>
  <p:embeddedFontLst>
    <p:embeddedFont>
      <p:font typeface="RoxboroughCF" charset="1" panose="00000500000000000000"/>
      <p:regular r:id="rId65"/>
    </p:embeddedFont>
    <p:embeddedFont>
      <p:font typeface="Ample Display" charset="1" panose="00000500000000000000"/>
      <p:regular r:id="rId66"/>
    </p:embeddedFont>
    <p:embeddedFont>
      <p:font typeface="Frank Ruehl BT" charset="1" panose="00000000000000000000"/>
      <p:regular r:id="rId67"/>
    </p:embeddedFont>
    <p:embeddedFont>
      <p:font typeface="Bricolage Grotesque" charset="1" panose="020B0605040402000204"/>
      <p:regular r:id="rId68"/>
    </p:embeddedFont>
    <p:embeddedFont>
      <p:font typeface="Quotes Caps" charset="1" panose="00000000000000000000"/>
      <p:regular r:id="rId69"/>
    </p:embeddedFont>
    <p:embeddedFont>
      <p:font typeface="Canva Sans" charset="1" panose="020B0503030501040103"/>
      <p:regular r:id="rId70"/>
    </p:embeddedFont>
    <p:embeddedFont>
      <p:font typeface="Canva Sans Bold" charset="1" panose="020B0803030501040103"/>
      <p:regular r:id="rId71"/>
    </p:embeddedFont>
    <p:embeddedFont>
      <p:font typeface="Etna Sans Serif" charset="1" panose="02000600000000000000"/>
      <p:regular r:id="rId72"/>
    </p:embeddedFont>
    <p:embeddedFont>
      <p:font typeface="Frank Ruhl Libre Bold" charset="1" panose="00000800000000000000"/>
      <p:regular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4.gif"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21.png" Type="http://schemas.openxmlformats.org/officeDocument/2006/relationships/image"/><Relationship Id="rId5" Target="../media/image34.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12" Target="../media/image13.png" Type="http://schemas.openxmlformats.org/officeDocument/2006/relationships/image"/><Relationship Id="rId13" Target="../media/image14.png" Type="http://schemas.openxmlformats.org/officeDocument/2006/relationships/image"/><Relationship Id="rId14" Target="../media/image15.png" Type="http://schemas.openxmlformats.org/officeDocument/2006/relationships/image"/><Relationship Id="rId15" Target="../media/image16.png" Type="http://schemas.openxmlformats.org/officeDocument/2006/relationships/image"/><Relationship Id="rId16" Target="../media/image17.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48.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4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50.jpeg" Type="http://schemas.openxmlformats.org/officeDocument/2006/relationships/image"/><Relationship Id="rId4" Target="../media/image51.jpeg" Type="http://schemas.openxmlformats.org/officeDocument/2006/relationships/image"/><Relationship Id="rId5" Target="../media/image52.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54.jpeg" Type="http://schemas.openxmlformats.org/officeDocument/2006/relationships/image"/><Relationship Id="rId4" Target="../media/image5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59.pn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66.jpeg" Type="http://schemas.openxmlformats.org/officeDocument/2006/relationships/image"/><Relationship Id="rId4" Target="../media/image67.png" Type="http://schemas.openxmlformats.org/officeDocument/2006/relationships/image"/><Relationship Id="rId5" Target="../media/image68.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jpeg" Type="http://schemas.openxmlformats.org/officeDocument/2006/relationships/image"/><Relationship Id="rId6" Target="../media/image72.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73.jpeg" Type="http://schemas.openxmlformats.org/officeDocument/2006/relationships/image"/><Relationship Id="rId4" Target="../media/image74.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75.png" Type="http://schemas.openxmlformats.org/officeDocument/2006/relationships/image"/><Relationship Id="rId4" Target="../media/image7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79.png" Type="http://schemas.openxmlformats.org/officeDocument/2006/relationships/image"/><Relationship Id="rId4" Target="../media/image7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80.jpeg" Type="http://schemas.openxmlformats.org/officeDocument/2006/relationships/image"/><Relationship Id="rId4" Target="../media/image7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81.png" Type="http://schemas.openxmlformats.org/officeDocument/2006/relationships/image"/><Relationship Id="rId4" Target="../media/image7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78.png" Type="http://schemas.openxmlformats.org/officeDocument/2006/relationships/image"/><Relationship Id="rId4" Target="../media/image82.png" Type="http://schemas.openxmlformats.org/officeDocument/2006/relationships/image"/><Relationship Id="rId5" Target="../media/image8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84.png" Type="http://schemas.openxmlformats.org/officeDocument/2006/relationships/image"/><Relationship Id="rId4" Target="../media/image78.png" Type="http://schemas.openxmlformats.org/officeDocument/2006/relationships/image"/><Relationship Id="rId5" Target="../media/image8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jpeg" Type="http://schemas.openxmlformats.org/officeDocument/2006/relationships/image"/><Relationship Id="rId3" Target="../media/image1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8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88.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8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 Id="rId5" Target="../media/image9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png" Type="http://schemas.openxmlformats.org/officeDocument/2006/relationships/image"/><Relationship Id="rId12" Target="../media/image100.jpeg" Type="http://schemas.openxmlformats.org/officeDocument/2006/relationships/image"/><Relationship Id="rId13" Target="../media/image101.png" Type="http://schemas.openxmlformats.org/officeDocument/2006/relationships/image"/><Relationship Id="rId2" Target="../media/image23.pn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 Id="rId5" Target="../media/image93.png" Type="http://schemas.openxmlformats.org/officeDocument/2006/relationships/image"/><Relationship Id="rId6" Target="../media/image94.jpeg" Type="http://schemas.openxmlformats.org/officeDocument/2006/relationships/image"/><Relationship Id="rId7" Target="../media/image95.png" Type="http://schemas.openxmlformats.org/officeDocument/2006/relationships/image"/><Relationship Id="rId8" Target="../media/image96.png" Type="http://schemas.openxmlformats.org/officeDocument/2006/relationships/image"/><Relationship Id="rId9" Target="../media/image9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1.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02.png" Type="http://schemas.openxmlformats.org/officeDocument/2006/relationships/image"/><Relationship Id="rId4" Target="../media/image103.jpeg" Type="http://schemas.openxmlformats.org/officeDocument/2006/relationships/image"/><Relationship Id="rId5" Target="../media/image104.jpeg" Type="http://schemas.openxmlformats.org/officeDocument/2006/relationships/image"/><Relationship Id="rId6" Target="../media/image105.jpeg" Type="http://schemas.openxmlformats.org/officeDocument/2006/relationships/image"/><Relationship Id="rId7" Target="../media/image106.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77.png" Type="http://schemas.openxmlformats.org/officeDocument/2006/relationships/image"/><Relationship Id="rId4" Target="../media/image7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3.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07.jpeg" Type="http://schemas.openxmlformats.org/officeDocument/2006/relationships/image"/><Relationship Id="rId4" Target="../media/VAGqEkgLSlk.mp4" Type="http://schemas.openxmlformats.org/officeDocument/2006/relationships/video"/><Relationship Id="rId5" Target="../media/VAGqEkgLSlk.mp4" Type="http://schemas.microsoft.com/office/2007/relationships/media"/></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08.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09.png" Type="http://schemas.openxmlformats.org/officeDocument/2006/relationships/image"/><Relationship Id="rId4" Target="../media/image110.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11.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443" y="0"/>
            <a:ext cx="18829305" cy="10591484"/>
          </a:xfrm>
          <a:custGeom>
            <a:avLst/>
            <a:gdLst/>
            <a:ahLst/>
            <a:cxnLst/>
            <a:rect r="r" b="b" t="t" l="l"/>
            <a:pathLst>
              <a:path h="10591484" w="18829305">
                <a:moveTo>
                  <a:pt x="0" y="0"/>
                </a:moveTo>
                <a:lnTo>
                  <a:pt x="18829305" y="0"/>
                </a:lnTo>
                <a:lnTo>
                  <a:pt x="18829305" y="10591484"/>
                </a:lnTo>
                <a:lnTo>
                  <a:pt x="0" y="10591484"/>
                </a:lnTo>
                <a:lnTo>
                  <a:pt x="0" y="0"/>
                </a:lnTo>
                <a:close/>
              </a:path>
            </a:pathLst>
          </a:custGeom>
          <a:blipFill>
            <a:blip r:embed="rId2"/>
            <a:stretch>
              <a:fillRect l="0" t="0" r="0" b="0"/>
            </a:stretch>
          </a:blipFill>
        </p:spPr>
      </p:sp>
      <p:sp>
        <p:nvSpPr>
          <p:cNvPr name="Freeform 3" id="3"/>
          <p:cNvSpPr/>
          <p:nvPr/>
        </p:nvSpPr>
        <p:spPr>
          <a:xfrm flipH="false" flipV="false" rot="-597685">
            <a:off x="1266746" y="1499351"/>
            <a:ext cx="2404937" cy="2388905"/>
          </a:xfrm>
          <a:custGeom>
            <a:avLst/>
            <a:gdLst/>
            <a:ahLst/>
            <a:cxnLst/>
            <a:rect r="r" b="b" t="t" l="l"/>
            <a:pathLst>
              <a:path h="2388905" w="2404937">
                <a:moveTo>
                  <a:pt x="0" y="0"/>
                </a:moveTo>
                <a:lnTo>
                  <a:pt x="2404937" y="0"/>
                </a:lnTo>
                <a:lnTo>
                  <a:pt x="2404937" y="2388905"/>
                </a:lnTo>
                <a:lnTo>
                  <a:pt x="0" y="2388905"/>
                </a:lnTo>
                <a:lnTo>
                  <a:pt x="0" y="0"/>
                </a:lnTo>
                <a:close/>
              </a:path>
            </a:pathLst>
          </a:custGeom>
          <a:blipFill>
            <a:blip r:embed="rId3"/>
            <a:stretch>
              <a:fillRect l="0" t="0" r="0" b="0"/>
            </a:stretch>
          </a:blipFill>
        </p:spPr>
      </p:sp>
      <p:sp>
        <p:nvSpPr>
          <p:cNvPr name="TextBox 4" id="4"/>
          <p:cNvSpPr txBox="true"/>
          <p:nvPr/>
        </p:nvSpPr>
        <p:spPr>
          <a:xfrm rot="0">
            <a:off x="6093753" y="3897283"/>
            <a:ext cx="6774383" cy="3262657"/>
          </a:xfrm>
          <a:prstGeom prst="rect">
            <a:avLst/>
          </a:prstGeom>
        </p:spPr>
        <p:txBody>
          <a:bodyPr anchor="t" rtlCol="false" tIns="0" lIns="0" bIns="0" rIns="0">
            <a:spAutoFit/>
          </a:bodyPr>
          <a:lstStyle/>
          <a:p>
            <a:pPr algn="ctr">
              <a:lnSpc>
                <a:spcPts val="13085"/>
              </a:lnSpc>
            </a:pPr>
            <a:r>
              <a:rPr lang="en-US" sz="9346" spc="467">
                <a:solidFill>
                  <a:srgbClr val="0A3D25"/>
                </a:solidFill>
                <a:latin typeface="RoxboroughCF"/>
                <a:ea typeface="RoxboroughCF"/>
                <a:cs typeface="RoxboroughCF"/>
                <a:sym typeface="RoxboroughCF"/>
              </a:rPr>
              <a:t>FLOWER</a:t>
            </a:r>
          </a:p>
          <a:p>
            <a:pPr algn="ctr">
              <a:lnSpc>
                <a:spcPts val="13085"/>
              </a:lnSpc>
            </a:pPr>
            <a:r>
              <a:rPr lang="en-US" sz="9346" spc="467">
                <a:solidFill>
                  <a:srgbClr val="0A3D25"/>
                </a:solidFill>
                <a:latin typeface="RoxboroughCF"/>
                <a:ea typeface="RoxboroughCF"/>
                <a:cs typeface="RoxboroughCF"/>
                <a:sym typeface="RoxboroughCF"/>
              </a:rPr>
              <a:t>SHOP</a:t>
            </a:r>
          </a:p>
        </p:txBody>
      </p:sp>
      <p:sp>
        <p:nvSpPr>
          <p:cNvPr name="TextBox 5" id="5"/>
          <p:cNvSpPr txBox="true"/>
          <p:nvPr/>
        </p:nvSpPr>
        <p:spPr>
          <a:xfrm rot="0">
            <a:off x="3592192" y="2044628"/>
            <a:ext cx="11103617" cy="1766548"/>
          </a:xfrm>
          <a:prstGeom prst="rect">
            <a:avLst/>
          </a:prstGeom>
        </p:spPr>
        <p:txBody>
          <a:bodyPr anchor="t" rtlCol="false" tIns="0" lIns="0" bIns="0" rIns="0">
            <a:spAutoFit/>
          </a:bodyPr>
          <a:lstStyle/>
          <a:p>
            <a:pPr algn="ctr">
              <a:lnSpc>
                <a:spcPts val="14456"/>
              </a:lnSpc>
            </a:pPr>
            <a:r>
              <a:rPr lang="en-US" sz="10325">
                <a:solidFill>
                  <a:srgbClr val="0A3D25"/>
                </a:solidFill>
                <a:latin typeface="RoxboroughCF"/>
                <a:ea typeface="RoxboroughCF"/>
                <a:cs typeface="RoxboroughCF"/>
                <a:sym typeface="RoxboroughCF"/>
              </a:rPr>
              <a:t>Smart</a:t>
            </a:r>
          </a:p>
        </p:txBody>
      </p:sp>
      <p:sp>
        <p:nvSpPr>
          <p:cNvPr name="TextBox 6" id="6"/>
          <p:cNvSpPr txBox="true"/>
          <p:nvPr/>
        </p:nvSpPr>
        <p:spPr>
          <a:xfrm rot="0">
            <a:off x="564849" y="7224403"/>
            <a:ext cx="3808730" cy="525766"/>
          </a:xfrm>
          <a:prstGeom prst="rect">
            <a:avLst/>
          </a:prstGeom>
        </p:spPr>
        <p:txBody>
          <a:bodyPr anchor="t" rtlCol="false" tIns="0" lIns="0" bIns="0" rIns="0">
            <a:spAutoFit/>
          </a:bodyPr>
          <a:lstStyle/>
          <a:p>
            <a:pPr algn="ctr">
              <a:lnSpc>
                <a:spcPts val="3882"/>
              </a:lnSpc>
              <a:spcBef>
                <a:spcPct val="0"/>
              </a:spcBef>
            </a:pPr>
            <a:r>
              <a:rPr lang="en-US" sz="2773">
                <a:solidFill>
                  <a:srgbClr val="0A3D25"/>
                </a:solidFill>
                <a:latin typeface="Ample Display"/>
                <a:ea typeface="Ample Display"/>
                <a:cs typeface="Ample Display"/>
                <a:sym typeface="Ample Display"/>
              </a:rPr>
              <a:t>UNDER SUPERVISION</a:t>
            </a:r>
          </a:p>
        </p:txBody>
      </p:sp>
      <p:sp>
        <p:nvSpPr>
          <p:cNvPr name="TextBox 7" id="7"/>
          <p:cNvSpPr txBox="true"/>
          <p:nvPr/>
        </p:nvSpPr>
        <p:spPr>
          <a:xfrm rot="0">
            <a:off x="208898" y="7960319"/>
            <a:ext cx="4520634" cy="1297981"/>
          </a:xfrm>
          <a:prstGeom prst="rect">
            <a:avLst/>
          </a:prstGeom>
        </p:spPr>
        <p:txBody>
          <a:bodyPr anchor="t" rtlCol="false" tIns="0" lIns="0" bIns="0" rIns="0">
            <a:spAutoFit/>
          </a:bodyPr>
          <a:lstStyle/>
          <a:p>
            <a:pPr algn="ctr">
              <a:lnSpc>
                <a:spcPts val="4955"/>
              </a:lnSpc>
              <a:spcBef>
                <a:spcPct val="0"/>
              </a:spcBef>
            </a:pPr>
            <a:r>
              <a:rPr lang="en-US" sz="3539">
                <a:solidFill>
                  <a:srgbClr val="0A3D25"/>
                </a:solidFill>
                <a:latin typeface="Ample Display"/>
                <a:ea typeface="Ample Display"/>
                <a:cs typeface="Ample Display"/>
                <a:sym typeface="Ample Display"/>
              </a:rPr>
              <a:t>Prof</a:t>
            </a:r>
            <a:r>
              <a:rPr lang="en-US" sz="3539">
                <a:solidFill>
                  <a:srgbClr val="0A3D25"/>
                </a:solidFill>
                <a:latin typeface="Ample Display"/>
                <a:ea typeface="Ample Display"/>
                <a:cs typeface="Ample Display"/>
                <a:sym typeface="Ample Display"/>
              </a:rPr>
              <a:t>. Khaled Wassif</a:t>
            </a:r>
          </a:p>
          <a:p>
            <a:pPr algn="ctr">
              <a:lnSpc>
                <a:spcPts val="4955"/>
              </a:lnSpc>
              <a:spcBef>
                <a:spcPct val="0"/>
              </a:spcBef>
            </a:pPr>
            <a:r>
              <a:rPr lang="en-US" sz="3539">
                <a:solidFill>
                  <a:srgbClr val="0A3D25"/>
                </a:solidFill>
                <a:latin typeface="Ample Display"/>
                <a:ea typeface="Ample Display"/>
                <a:cs typeface="Ample Display"/>
                <a:sym typeface="Ample Display"/>
              </a:rPr>
              <a:t> Eng. Ahmed Hany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0541" y="-403185"/>
            <a:ext cx="19721548" cy="11093371"/>
          </a:xfrm>
          <a:custGeom>
            <a:avLst/>
            <a:gdLst/>
            <a:ahLst/>
            <a:cxnLst/>
            <a:rect r="r" b="b" t="t" l="l"/>
            <a:pathLst>
              <a:path h="11093371" w="19721548">
                <a:moveTo>
                  <a:pt x="0" y="0"/>
                </a:moveTo>
                <a:lnTo>
                  <a:pt x="19721548" y="0"/>
                </a:lnTo>
                <a:lnTo>
                  <a:pt x="19721548" y="11093370"/>
                </a:lnTo>
                <a:lnTo>
                  <a:pt x="0" y="11093370"/>
                </a:lnTo>
                <a:lnTo>
                  <a:pt x="0" y="0"/>
                </a:lnTo>
                <a:close/>
              </a:path>
            </a:pathLst>
          </a:custGeom>
          <a:blipFill>
            <a:blip r:embed="rId2"/>
            <a:stretch>
              <a:fillRect l="0" t="0" r="0" b="0"/>
            </a:stretch>
          </a:blipFill>
        </p:spPr>
      </p:sp>
      <p:sp>
        <p:nvSpPr>
          <p:cNvPr name="TextBox 3" id="3"/>
          <p:cNvSpPr txBox="true"/>
          <p:nvPr/>
        </p:nvSpPr>
        <p:spPr>
          <a:xfrm rot="0">
            <a:off x="1588156" y="4982571"/>
            <a:ext cx="5487658" cy="1068037"/>
          </a:xfrm>
          <a:prstGeom prst="rect">
            <a:avLst/>
          </a:prstGeom>
        </p:spPr>
        <p:txBody>
          <a:bodyPr anchor="t" rtlCol="false" tIns="0" lIns="0" bIns="0" rIns="0">
            <a:spAutoFit/>
          </a:bodyPr>
          <a:lstStyle/>
          <a:p>
            <a:pPr algn="ctr">
              <a:lnSpc>
                <a:spcPts val="4379"/>
              </a:lnSpc>
            </a:pPr>
            <a:r>
              <a:rPr lang="en-US" b="true" sz="2720">
                <a:solidFill>
                  <a:srgbClr val="EF919F"/>
                </a:solidFill>
                <a:latin typeface="Canva Sans Bold"/>
                <a:ea typeface="Canva Sans Bold"/>
                <a:cs typeface="Canva Sans Bold"/>
                <a:sym typeface="Canva Sans Bold"/>
              </a:rPr>
              <a:t>02</a:t>
            </a:r>
            <a:r>
              <a:rPr lang="en-US" b="true" sz="2720">
                <a:solidFill>
                  <a:srgbClr val="442C58"/>
                </a:solidFill>
                <a:latin typeface="Canva Sans Bold"/>
                <a:ea typeface="Canva Sans Bold"/>
                <a:cs typeface="Canva Sans Bold"/>
                <a:sym typeface="Canva Sans Bold"/>
              </a:rPr>
              <a:t>-Comprehensive flower care guides:</a:t>
            </a:r>
          </a:p>
        </p:txBody>
      </p:sp>
      <p:sp>
        <p:nvSpPr>
          <p:cNvPr name="TextBox 4" id="4"/>
          <p:cNvSpPr txBox="true"/>
          <p:nvPr/>
        </p:nvSpPr>
        <p:spPr>
          <a:xfrm rot="0">
            <a:off x="5754363" y="1696880"/>
            <a:ext cx="6980297" cy="2175378"/>
          </a:xfrm>
          <a:prstGeom prst="rect">
            <a:avLst/>
          </a:prstGeom>
        </p:spPr>
        <p:txBody>
          <a:bodyPr anchor="t" rtlCol="false" tIns="0" lIns="0" bIns="0" rIns="0">
            <a:spAutoFit/>
          </a:bodyPr>
          <a:lstStyle/>
          <a:p>
            <a:pPr algn="ctr">
              <a:lnSpc>
                <a:spcPts val="3460"/>
              </a:lnSpc>
            </a:pPr>
            <a:r>
              <a:rPr lang="en-US" sz="2471">
                <a:solidFill>
                  <a:srgbClr val="45595A"/>
                </a:solidFill>
                <a:latin typeface="Etna Sans Serif"/>
                <a:ea typeface="Etna Sans Serif"/>
                <a:cs typeface="Etna Sans Serif"/>
                <a:sym typeface="Etna Sans Serif"/>
              </a:rPr>
              <a:t>The platform integrates an AI-based tool that allows users to upload images of flowers, enabling automatic identification. This feature helps beginners easily recognize flower species without needing prior knowledge.</a:t>
            </a:r>
          </a:p>
        </p:txBody>
      </p:sp>
      <p:sp>
        <p:nvSpPr>
          <p:cNvPr name="TextBox 5" id="5"/>
          <p:cNvSpPr txBox="true"/>
          <p:nvPr/>
        </p:nvSpPr>
        <p:spPr>
          <a:xfrm rot="0">
            <a:off x="6357119" y="287489"/>
            <a:ext cx="5483433" cy="1954335"/>
          </a:xfrm>
          <a:prstGeom prst="rect">
            <a:avLst/>
          </a:prstGeom>
        </p:spPr>
        <p:txBody>
          <a:bodyPr anchor="t" rtlCol="false" tIns="0" lIns="0" bIns="0" rIns="0">
            <a:spAutoFit/>
          </a:bodyPr>
          <a:lstStyle/>
          <a:p>
            <a:pPr algn="ctr">
              <a:lnSpc>
                <a:spcPts val="2660"/>
              </a:lnSpc>
            </a:pPr>
          </a:p>
          <a:p>
            <a:pPr algn="ctr">
              <a:lnSpc>
                <a:spcPts val="3990"/>
              </a:lnSpc>
            </a:pPr>
            <a:r>
              <a:rPr lang="en-US" sz="2478">
                <a:solidFill>
                  <a:srgbClr val="EF919F"/>
                </a:solidFill>
                <a:latin typeface="Canva Sans"/>
                <a:ea typeface="Canva Sans"/>
                <a:cs typeface="Canva Sans"/>
                <a:sym typeface="Canva Sans"/>
              </a:rPr>
              <a:t>0</a:t>
            </a:r>
            <a:r>
              <a:rPr lang="en-US" sz="2478">
                <a:solidFill>
                  <a:srgbClr val="EF919F"/>
                </a:solidFill>
                <a:latin typeface="Canva Sans"/>
                <a:ea typeface="Canva Sans"/>
                <a:cs typeface="Canva Sans"/>
                <a:sym typeface="Canva Sans"/>
              </a:rPr>
              <a:t>1</a:t>
            </a:r>
            <a:r>
              <a:rPr lang="en-US" sz="2478" b="true">
                <a:solidFill>
                  <a:srgbClr val="442C58"/>
                </a:solidFill>
                <a:latin typeface="Canva Sans Bold"/>
                <a:ea typeface="Canva Sans Bold"/>
                <a:cs typeface="Canva Sans Bold"/>
                <a:sym typeface="Canva Sans Bold"/>
              </a:rPr>
              <a:t>-AI-powered flower identification tool :</a:t>
            </a:r>
          </a:p>
          <a:p>
            <a:pPr algn="ctr">
              <a:lnSpc>
                <a:spcPts val="2534"/>
              </a:lnSpc>
            </a:pPr>
          </a:p>
          <a:p>
            <a:pPr algn="ctr">
              <a:lnSpc>
                <a:spcPts val="2534"/>
              </a:lnSpc>
            </a:pPr>
          </a:p>
        </p:txBody>
      </p:sp>
      <p:sp>
        <p:nvSpPr>
          <p:cNvPr name="TextBox 6" id="6"/>
          <p:cNvSpPr txBox="true"/>
          <p:nvPr/>
        </p:nvSpPr>
        <p:spPr>
          <a:xfrm rot="0">
            <a:off x="-3081844" y="637404"/>
            <a:ext cx="13117466" cy="1244981"/>
          </a:xfrm>
          <a:prstGeom prst="rect">
            <a:avLst/>
          </a:prstGeom>
        </p:spPr>
        <p:txBody>
          <a:bodyPr anchor="t" rtlCol="false" tIns="0" lIns="0" bIns="0" rIns="0">
            <a:spAutoFit/>
          </a:bodyPr>
          <a:lstStyle/>
          <a:p>
            <a:pPr algn="ctr" marL="0" indent="0" lvl="0">
              <a:lnSpc>
                <a:spcPts val="10087"/>
              </a:lnSpc>
            </a:pPr>
            <a:r>
              <a:rPr lang="en-US" sz="7700" spc="-77">
                <a:solidFill>
                  <a:srgbClr val="EF919F"/>
                </a:solidFill>
                <a:latin typeface="Quotes Caps"/>
                <a:ea typeface="Quotes Caps"/>
                <a:cs typeface="Quotes Caps"/>
                <a:sym typeface="Quotes Caps"/>
              </a:rPr>
              <a:t>03</a:t>
            </a:r>
            <a:r>
              <a:rPr lang="en-US" sz="7700" spc="-77">
                <a:solidFill>
                  <a:srgbClr val="FFB2AA"/>
                </a:solidFill>
                <a:latin typeface="Quotes Caps"/>
                <a:ea typeface="Quotes Caps"/>
                <a:cs typeface="Quotes Caps"/>
                <a:sym typeface="Quotes Caps"/>
              </a:rPr>
              <a:t>-</a:t>
            </a:r>
            <a:r>
              <a:rPr lang="en-US" sz="7700" spc="-77">
                <a:solidFill>
                  <a:srgbClr val="442C58"/>
                </a:solidFill>
                <a:latin typeface="Quotes Caps"/>
                <a:ea typeface="Quotes Caps"/>
                <a:cs typeface="Quotes Caps"/>
                <a:sym typeface="Quotes Caps"/>
              </a:rPr>
              <a:t>  SOLUTION :</a:t>
            </a:r>
          </a:p>
        </p:txBody>
      </p:sp>
      <p:sp>
        <p:nvSpPr>
          <p:cNvPr name="TextBox 7" id="7"/>
          <p:cNvSpPr txBox="true"/>
          <p:nvPr/>
        </p:nvSpPr>
        <p:spPr>
          <a:xfrm rot="0">
            <a:off x="1105840" y="6290326"/>
            <a:ext cx="6839070" cy="2561917"/>
          </a:xfrm>
          <a:prstGeom prst="rect">
            <a:avLst/>
          </a:prstGeom>
        </p:spPr>
        <p:txBody>
          <a:bodyPr anchor="t" rtlCol="false" tIns="0" lIns="0" bIns="0" rIns="0">
            <a:spAutoFit/>
          </a:bodyPr>
          <a:lstStyle/>
          <a:p>
            <a:pPr algn="ctr">
              <a:lnSpc>
                <a:spcPts val="3393"/>
              </a:lnSpc>
            </a:pPr>
            <a:r>
              <a:rPr lang="en-US" sz="2423">
                <a:solidFill>
                  <a:srgbClr val="45595A"/>
                </a:solidFill>
                <a:latin typeface="Etna Sans Serif"/>
                <a:ea typeface="Etna Sans Serif"/>
                <a:cs typeface="Etna Sans Serif"/>
                <a:sym typeface="Etna Sans Serif"/>
              </a:rPr>
              <a:t>Each flower  listed on the platform comes with detailed care instructions, covering aspects such as watering, soil requirements, sunlight needs, and ideal growing conditions. This ensures users know exactly how to care for their Flowers post-purchase.</a:t>
            </a:r>
          </a:p>
        </p:txBody>
      </p:sp>
      <p:sp>
        <p:nvSpPr>
          <p:cNvPr name="TextBox 8" id="8"/>
          <p:cNvSpPr txBox="true"/>
          <p:nvPr/>
        </p:nvSpPr>
        <p:spPr>
          <a:xfrm rot="0">
            <a:off x="11264619" y="4984268"/>
            <a:ext cx="5781588" cy="1044861"/>
          </a:xfrm>
          <a:prstGeom prst="rect">
            <a:avLst/>
          </a:prstGeom>
        </p:spPr>
        <p:txBody>
          <a:bodyPr anchor="t" rtlCol="false" tIns="0" lIns="0" bIns="0" rIns="0">
            <a:spAutoFit/>
          </a:bodyPr>
          <a:lstStyle/>
          <a:p>
            <a:pPr algn="ctr">
              <a:lnSpc>
                <a:spcPts val="4212"/>
              </a:lnSpc>
            </a:pPr>
            <a:r>
              <a:rPr lang="en-US" b="true" sz="2616">
                <a:solidFill>
                  <a:srgbClr val="EF919F"/>
                </a:solidFill>
                <a:latin typeface="Canva Sans Bold"/>
                <a:ea typeface="Canva Sans Bold"/>
                <a:cs typeface="Canva Sans Bold"/>
                <a:sym typeface="Canva Sans Bold"/>
              </a:rPr>
              <a:t>03</a:t>
            </a:r>
            <a:r>
              <a:rPr lang="en-US" b="true" sz="2616">
                <a:solidFill>
                  <a:srgbClr val="442C58"/>
                </a:solidFill>
                <a:latin typeface="Canva Sans Bold"/>
                <a:ea typeface="Canva Sans Bold"/>
                <a:cs typeface="Canva Sans Bold"/>
                <a:sym typeface="Canva Sans Bold"/>
              </a:rPr>
              <a:t>-All-in-one platform for education and shopping :</a:t>
            </a:r>
          </a:p>
        </p:txBody>
      </p:sp>
      <p:sp>
        <p:nvSpPr>
          <p:cNvPr name="TextBox 9" id="9"/>
          <p:cNvSpPr txBox="true"/>
          <p:nvPr/>
        </p:nvSpPr>
        <p:spPr>
          <a:xfrm rot="0">
            <a:off x="10858439" y="6271276"/>
            <a:ext cx="7127439" cy="2608274"/>
          </a:xfrm>
          <a:prstGeom prst="rect">
            <a:avLst/>
          </a:prstGeom>
        </p:spPr>
        <p:txBody>
          <a:bodyPr anchor="t" rtlCol="false" tIns="0" lIns="0" bIns="0" rIns="0">
            <a:spAutoFit/>
          </a:bodyPr>
          <a:lstStyle/>
          <a:p>
            <a:pPr algn="ctr">
              <a:lnSpc>
                <a:spcPts val="3507"/>
              </a:lnSpc>
            </a:pPr>
            <a:r>
              <a:rPr lang="en-US" sz="2505">
                <a:solidFill>
                  <a:srgbClr val="45595A"/>
                </a:solidFill>
                <a:latin typeface="Etna Sans Serif"/>
                <a:ea typeface="Etna Sans Serif"/>
                <a:cs typeface="Etna Sans Serif"/>
                <a:sym typeface="Etna Sans Serif"/>
              </a:rPr>
              <a:t>By combining flower identification, care guides, and an online store, the platform serves as a comprehensive solution for both educational and shopping needs. This addresses the gap in the current market by providing users with both knowledge and products in one place.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643782" y="526828"/>
            <a:ext cx="19575564" cy="9941843"/>
          </a:xfrm>
          <a:custGeom>
            <a:avLst/>
            <a:gdLst/>
            <a:ahLst/>
            <a:cxnLst/>
            <a:rect r="r" b="b" t="t" l="l"/>
            <a:pathLst>
              <a:path h="9941843" w="19575564">
                <a:moveTo>
                  <a:pt x="0" y="0"/>
                </a:moveTo>
                <a:lnTo>
                  <a:pt x="19575564" y="0"/>
                </a:lnTo>
                <a:lnTo>
                  <a:pt x="19575564" y="9941843"/>
                </a:lnTo>
                <a:lnTo>
                  <a:pt x="0" y="9941843"/>
                </a:lnTo>
                <a:lnTo>
                  <a:pt x="0" y="0"/>
                </a:lnTo>
                <a:close/>
              </a:path>
            </a:pathLst>
          </a:custGeom>
          <a:blipFill>
            <a:blip r:embed="rId2"/>
            <a:stretch>
              <a:fillRect l="0" t="-5378" r="0" b="-5378"/>
            </a:stretch>
          </a:blipFill>
        </p:spPr>
      </p:sp>
      <p:sp>
        <p:nvSpPr>
          <p:cNvPr name="Freeform 3" id="3"/>
          <p:cNvSpPr/>
          <p:nvPr/>
        </p:nvSpPr>
        <p:spPr>
          <a:xfrm flipH="false" flipV="false" rot="0">
            <a:off x="10902342" y="2068482"/>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3"/>
            <a:stretch>
              <a:fillRect l="0" t="0" r="0" b="0"/>
            </a:stretch>
          </a:blipFill>
        </p:spPr>
      </p:sp>
      <p:sp>
        <p:nvSpPr>
          <p:cNvPr name="TextBox 4" id="4"/>
          <p:cNvSpPr txBox="true"/>
          <p:nvPr/>
        </p:nvSpPr>
        <p:spPr>
          <a:xfrm rot="0">
            <a:off x="1028700" y="4159457"/>
            <a:ext cx="9325916" cy="1338292"/>
          </a:xfrm>
          <a:prstGeom prst="rect">
            <a:avLst/>
          </a:prstGeom>
        </p:spPr>
        <p:txBody>
          <a:bodyPr anchor="t" rtlCol="false" tIns="0" lIns="0" bIns="0" rIns="0">
            <a:spAutoFit/>
          </a:bodyPr>
          <a:lstStyle/>
          <a:p>
            <a:pPr algn="ctr">
              <a:lnSpc>
                <a:spcPts val="10931"/>
              </a:lnSpc>
            </a:pPr>
            <a:r>
              <a:rPr lang="en-US" sz="7807">
                <a:solidFill>
                  <a:srgbClr val="EF919F"/>
                </a:solidFill>
                <a:latin typeface="Frank Ruehl BT"/>
                <a:ea typeface="Frank Ruehl BT"/>
                <a:cs typeface="Frank Ruehl BT"/>
                <a:sym typeface="Frank Ruehl BT"/>
              </a:rPr>
              <a:t>04</a:t>
            </a:r>
            <a:r>
              <a:rPr lang="en-US" sz="7807">
                <a:solidFill>
                  <a:srgbClr val="000000"/>
                </a:solidFill>
                <a:latin typeface="Frank Ruehl BT"/>
                <a:ea typeface="Frank Ruehl BT"/>
                <a:cs typeface="Frank Ruehl BT"/>
                <a:sym typeface="Frank Ruehl BT"/>
              </a:rPr>
              <a:t>-</a:t>
            </a:r>
            <a:r>
              <a:rPr lang="en-US" sz="7807">
                <a:solidFill>
                  <a:srgbClr val="45595A"/>
                </a:solidFill>
                <a:latin typeface="Frank Ruehl BT"/>
                <a:ea typeface="Frank Ruehl BT"/>
                <a:cs typeface="Frank Ruehl BT"/>
                <a:sym typeface="Frank Ruehl BT"/>
              </a:rPr>
              <a:t>RELATED WORK​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2509" y="-449542"/>
            <a:ext cx="19886371" cy="11186084"/>
          </a:xfrm>
          <a:custGeom>
            <a:avLst/>
            <a:gdLst/>
            <a:ahLst/>
            <a:cxnLst/>
            <a:rect r="r" b="b" t="t" l="l"/>
            <a:pathLst>
              <a:path h="11186084" w="19886371">
                <a:moveTo>
                  <a:pt x="0" y="0"/>
                </a:moveTo>
                <a:lnTo>
                  <a:pt x="19886371" y="0"/>
                </a:lnTo>
                <a:lnTo>
                  <a:pt x="19886371" y="11186084"/>
                </a:lnTo>
                <a:lnTo>
                  <a:pt x="0" y="11186084"/>
                </a:lnTo>
                <a:lnTo>
                  <a:pt x="0" y="0"/>
                </a:lnTo>
                <a:close/>
              </a:path>
            </a:pathLst>
          </a:custGeom>
          <a:blipFill>
            <a:blip r:embed="rId2"/>
            <a:stretch>
              <a:fillRect l="0" t="0" r="0" b="0"/>
            </a:stretch>
          </a:blipFill>
        </p:spPr>
      </p:sp>
      <p:grpSp>
        <p:nvGrpSpPr>
          <p:cNvPr name="Group 3" id="3"/>
          <p:cNvGrpSpPr/>
          <p:nvPr/>
        </p:nvGrpSpPr>
        <p:grpSpPr>
          <a:xfrm rot="0">
            <a:off x="6465347" y="6781369"/>
            <a:ext cx="6070659" cy="2977647"/>
            <a:chOff x="0" y="0"/>
            <a:chExt cx="21593962" cy="10591800"/>
          </a:xfrm>
        </p:grpSpPr>
        <p:sp>
          <p:nvSpPr>
            <p:cNvPr name="Freeform 4" id="4"/>
            <p:cNvSpPr/>
            <p:nvPr/>
          </p:nvSpPr>
          <p:spPr>
            <a:xfrm flipH="false" flipV="false" rot="0">
              <a:off x="0" y="0"/>
              <a:ext cx="21593961" cy="10591800"/>
            </a:xfrm>
            <a:custGeom>
              <a:avLst/>
              <a:gdLst/>
              <a:ahLst/>
              <a:cxnLst/>
              <a:rect r="r" b="b" t="t" l="l"/>
              <a:pathLst>
                <a:path h="10591800" w="21593961">
                  <a:moveTo>
                    <a:pt x="21593961" y="254000"/>
                  </a:moveTo>
                  <a:lnTo>
                    <a:pt x="21593961" y="10337800"/>
                  </a:lnTo>
                  <a:cubicBezTo>
                    <a:pt x="21593961" y="10478135"/>
                    <a:pt x="21432098" y="10591800"/>
                    <a:pt x="21232254" y="10591800"/>
                  </a:cubicBezTo>
                  <a:lnTo>
                    <a:pt x="361708" y="10591800"/>
                  </a:lnTo>
                  <a:cubicBezTo>
                    <a:pt x="161864" y="10591800"/>
                    <a:pt x="0" y="10478135"/>
                    <a:pt x="0" y="10337800"/>
                  </a:cubicBezTo>
                  <a:lnTo>
                    <a:pt x="0" y="254000"/>
                  </a:lnTo>
                  <a:cubicBezTo>
                    <a:pt x="0" y="113665"/>
                    <a:pt x="161864" y="0"/>
                    <a:pt x="361708" y="0"/>
                  </a:cubicBezTo>
                  <a:lnTo>
                    <a:pt x="21232254" y="0"/>
                  </a:lnTo>
                  <a:cubicBezTo>
                    <a:pt x="21432098" y="0"/>
                    <a:pt x="21593961" y="113665"/>
                    <a:pt x="21593961" y="254000"/>
                  </a:cubicBezTo>
                  <a:close/>
                </a:path>
              </a:pathLst>
            </a:custGeom>
            <a:blipFill>
              <a:blip r:embed="rId3"/>
              <a:stretch>
                <a:fillRect l="-2741" t="0" r="-2741" b="0"/>
              </a:stretch>
            </a:blipFill>
          </p:spPr>
        </p:sp>
      </p:grpSp>
      <p:grpSp>
        <p:nvGrpSpPr>
          <p:cNvPr name="Group 5" id="5"/>
          <p:cNvGrpSpPr/>
          <p:nvPr/>
        </p:nvGrpSpPr>
        <p:grpSpPr>
          <a:xfrm rot="0">
            <a:off x="8694115" y="2026247"/>
            <a:ext cx="8115300" cy="4114800"/>
            <a:chOff x="0" y="0"/>
            <a:chExt cx="16383830" cy="8307294"/>
          </a:xfrm>
        </p:grpSpPr>
        <p:sp>
          <p:nvSpPr>
            <p:cNvPr name="Freeform 6" id="6"/>
            <p:cNvSpPr/>
            <p:nvPr/>
          </p:nvSpPr>
          <p:spPr>
            <a:xfrm flipH="false" flipV="false" rot="0">
              <a:off x="0" y="0"/>
              <a:ext cx="16383829" cy="8307294"/>
            </a:xfrm>
            <a:custGeom>
              <a:avLst/>
              <a:gdLst/>
              <a:ahLst/>
              <a:cxnLst/>
              <a:rect r="r" b="b" t="t" l="l"/>
              <a:pathLst>
                <a:path h="8307294" w="16383829">
                  <a:moveTo>
                    <a:pt x="16383829" y="199216"/>
                  </a:moveTo>
                  <a:lnTo>
                    <a:pt x="16383829" y="8108079"/>
                  </a:lnTo>
                  <a:cubicBezTo>
                    <a:pt x="16383829" y="8218145"/>
                    <a:pt x="16261021" y="8307294"/>
                    <a:pt x="16109393" y="8307294"/>
                  </a:cubicBezTo>
                  <a:lnTo>
                    <a:pt x="274436" y="8307294"/>
                  </a:lnTo>
                  <a:cubicBezTo>
                    <a:pt x="122810" y="8307294"/>
                    <a:pt x="0" y="8218145"/>
                    <a:pt x="0" y="8108079"/>
                  </a:cubicBezTo>
                  <a:lnTo>
                    <a:pt x="0" y="199216"/>
                  </a:lnTo>
                  <a:cubicBezTo>
                    <a:pt x="0" y="89149"/>
                    <a:pt x="122810" y="0"/>
                    <a:pt x="274436" y="0"/>
                  </a:cubicBezTo>
                  <a:lnTo>
                    <a:pt x="16109393" y="0"/>
                  </a:lnTo>
                  <a:cubicBezTo>
                    <a:pt x="16261021" y="0"/>
                    <a:pt x="16383829" y="89149"/>
                    <a:pt x="16383829" y="199216"/>
                  </a:cubicBezTo>
                  <a:close/>
                </a:path>
              </a:pathLst>
            </a:custGeom>
            <a:blipFill>
              <a:blip r:embed="rId4"/>
              <a:stretch>
                <a:fillRect l="-2543" t="0" r="-2543" b="0"/>
              </a:stretch>
            </a:blipFill>
          </p:spPr>
        </p:sp>
      </p:grpSp>
      <p:grpSp>
        <p:nvGrpSpPr>
          <p:cNvPr name="Group 7" id="7"/>
          <p:cNvGrpSpPr/>
          <p:nvPr/>
        </p:nvGrpSpPr>
        <p:grpSpPr>
          <a:xfrm rot="0">
            <a:off x="602268" y="2026247"/>
            <a:ext cx="7222887" cy="4114800"/>
            <a:chOff x="0" y="0"/>
            <a:chExt cx="18592245" cy="10591800"/>
          </a:xfrm>
        </p:grpSpPr>
        <p:sp>
          <p:nvSpPr>
            <p:cNvPr name="Freeform 8" id="8"/>
            <p:cNvSpPr/>
            <p:nvPr/>
          </p:nvSpPr>
          <p:spPr>
            <a:xfrm flipH="false" flipV="false" rot="0">
              <a:off x="0" y="0"/>
              <a:ext cx="18592245" cy="10591800"/>
            </a:xfrm>
            <a:custGeom>
              <a:avLst/>
              <a:gdLst/>
              <a:ahLst/>
              <a:cxnLst/>
              <a:rect r="r" b="b" t="t" l="l"/>
              <a:pathLst>
                <a:path h="10591800" w="18592245">
                  <a:moveTo>
                    <a:pt x="18592245" y="254000"/>
                  </a:moveTo>
                  <a:lnTo>
                    <a:pt x="18592245" y="10337800"/>
                  </a:lnTo>
                  <a:cubicBezTo>
                    <a:pt x="18592245" y="10478135"/>
                    <a:pt x="18452881" y="10591800"/>
                    <a:pt x="18280817" y="10591800"/>
                  </a:cubicBezTo>
                  <a:lnTo>
                    <a:pt x="311428" y="10591800"/>
                  </a:lnTo>
                  <a:cubicBezTo>
                    <a:pt x="139364" y="10591800"/>
                    <a:pt x="0" y="10478135"/>
                    <a:pt x="0" y="10337800"/>
                  </a:cubicBezTo>
                  <a:lnTo>
                    <a:pt x="0" y="254000"/>
                  </a:lnTo>
                  <a:cubicBezTo>
                    <a:pt x="0" y="113665"/>
                    <a:pt x="139364" y="0"/>
                    <a:pt x="311428" y="0"/>
                  </a:cubicBezTo>
                  <a:lnTo>
                    <a:pt x="18280817" y="0"/>
                  </a:lnTo>
                  <a:cubicBezTo>
                    <a:pt x="18452881" y="0"/>
                    <a:pt x="18592245" y="113665"/>
                    <a:pt x="18592245" y="254000"/>
                  </a:cubicBezTo>
                  <a:close/>
                </a:path>
              </a:pathLst>
            </a:custGeom>
            <a:blipFill>
              <a:blip r:embed="rId5"/>
              <a:stretch>
                <a:fillRect l="-8579" t="0" r="-8579" b="0"/>
              </a:stretch>
            </a:blipFill>
          </p:spPr>
        </p:sp>
      </p:grpSp>
      <p:sp>
        <p:nvSpPr>
          <p:cNvPr name="TextBox 9" id="9"/>
          <p:cNvSpPr txBox="true"/>
          <p:nvPr/>
        </p:nvSpPr>
        <p:spPr>
          <a:xfrm rot="0">
            <a:off x="4682693" y="321520"/>
            <a:ext cx="8575140" cy="1262206"/>
          </a:xfrm>
          <a:prstGeom prst="rect">
            <a:avLst/>
          </a:prstGeom>
        </p:spPr>
        <p:txBody>
          <a:bodyPr anchor="t" rtlCol="false" tIns="0" lIns="0" bIns="0" rIns="0">
            <a:spAutoFit/>
          </a:bodyPr>
          <a:lstStyle/>
          <a:p>
            <a:pPr algn="ctr">
              <a:lnSpc>
                <a:spcPts val="10229"/>
              </a:lnSpc>
            </a:pPr>
            <a:r>
              <a:rPr lang="en-US" sz="7306">
                <a:solidFill>
                  <a:srgbClr val="59766C"/>
                </a:solidFill>
                <a:latin typeface="Frank Ruehl BT"/>
                <a:ea typeface="Frank Ruehl BT"/>
                <a:cs typeface="Frank Ruehl BT"/>
                <a:sym typeface="Frank Ruehl BT"/>
              </a:rPr>
              <a:t>RELATED WORK​</a:t>
            </a:r>
          </a:p>
        </p:txBody>
      </p:sp>
      <p:sp>
        <p:nvSpPr>
          <p:cNvPr name="TextBox 10" id="10"/>
          <p:cNvSpPr txBox="true"/>
          <p:nvPr/>
        </p:nvSpPr>
        <p:spPr>
          <a:xfrm rot="0">
            <a:off x="602268" y="1154307"/>
            <a:ext cx="3270978" cy="763589"/>
          </a:xfrm>
          <a:prstGeom prst="rect">
            <a:avLst/>
          </a:prstGeom>
        </p:spPr>
        <p:txBody>
          <a:bodyPr anchor="t" rtlCol="false" tIns="0" lIns="0" bIns="0" rIns="0">
            <a:spAutoFit/>
          </a:bodyPr>
          <a:lstStyle/>
          <a:p>
            <a:pPr algn="ctr">
              <a:lnSpc>
                <a:spcPts val="6214"/>
              </a:lnSpc>
              <a:spcBef>
                <a:spcPct val="0"/>
              </a:spcBef>
            </a:pPr>
            <a:r>
              <a:rPr lang="en-US" b="true" sz="4439">
                <a:solidFill>
                  <a:srgbClr val="59766C"/>
                </a:solidFill>
                <a:latin typeface="Frank Ruhl Libre Bold"/>
                <a:ea typeface="Frank Ruhl Libre Bold"/>
                <a:cs typeface="Frank Ruhl Libre Bold"/>
                <a:sym typeface="Frank Ruhl Libre Bold"/>
              </a:rPr>
              <a:t>Avas flowers</a:t>
            </a:r>
          </a:p>
        </p:txBody>
      </p:sp>
      <p:sp>
        <p:nvSpPr>
          <p:cNvPr name="TextBox 11" id="11"/>
          <p:cNvSpPr txBox="true"/>
          <p:nvPr/>
        </p:nvSpPr>
        <p:spPr>
          <a:xfrm rot="0">
            <a:off x="7464390" y="6138439"/>
            <a:ext cx="3359220" cy="642930"/>
          </a:xfrm>
          <a:prstGeom prst="rect">
            <a:avLst/>
          </a:prstGeom>
        </p:spPr>
        <p:txBody>
          <a:bodyPr anchor="t" rtlCol="false" tIns="0" lIns="0" bIns="0" rIns="0">
            <a:spAutoFit/>
          </a:bodyPr>
          <a:lstStyle/>
          <a:p>
            <a:pPr algn="ctr">
              <a:lnSpc>
                <a:spcPts val="5246"/>
              </a:lnSpc>
              <a:spcBef>
                <a:spcPct val="0"/>
              </a:spcBef>
            </a:pPr>
            <a:r>
              <a:rPr lang="en-US" b="true" sz="3747">
                <a:solidFill>
                  <a:srgbClr val="59766C"/>
                </a:solidFill>
                <a:latin typeface="Frank Ruhl Libre Bold"/>
                <a:ea typeface="Frank Ruhl Libre Bold"/>
                <a:cs typeface="Frank Ruhl Libre Bold"/>
                <a:sym typeface="Frank Ruhl Libre Bold"/>
              </a:rPr>
              <a:t>Blossom flower</a:t>
            </a:r>
          </a:p>
        </p:txBody>
      </p:sp>
      <p:sp>
        <p:nvSpPr>
          <p:cNvPr name="TextBox 12" id="12"/>
          <p:cNvSpPr txBox="true"/>
          <p:nvPr/>
        </p:nvSpPr>
        <p:spPr>
          <a:xfrm rot="0">
            <a:off x="13257832" y="1357622"/>
            <a:ext cx="3301072" cy="668625"/>
          </a:xfrm>
          <a:prstGeom prst="rect">
            <a:avLst/>
          </a:prstGeom>
        </p:spPr>
        <p:txBody>
          <a:bodyPr anchor="t" rtlCol="false" tIns="0" lIns="0" bIns="0" rIns="0">
            <a:spAutoFit/>
          </a:bodyPr>
          <a:lstStyle/>
          <a:p>
            <a:pPr algn="ctr">
              <a:lnSpc>
                <a:spcPts val="5527"/>
              </a:lnSpc>
              <a:spcBef>
                <a:spcPct val="0"/>
              </a:spcBef>
            </a:pPr>
            <a:r>
              <a:rPr lang="en-US" b="true" sz="3948">
                <a:solidFill>
                  <a:srgbClr val="59766C"/>
                </a:solidFill>
                <a:latin typeface="Frank Ruhl Libre Bold"/>
                <a:ea typeface="Frank Ruhl Libre Bold"/>
                <a:cs typeface="Frank Ruhl Libre Bold"/>
                <a:sym typeface="Frank Ruhl Libre Bold"/>
              </a:rPr>
              <a:t>My flower tree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grpSp>
        <p:nvGrpSpPr>
          <p:cNvPr name="Group 2" id="2"/>
          <p:cNvGrpSpPr/>
          <p:nvPr/>
        </p:nvGrpSpPr>
        <p:grpSpPr>
          <a:xfrm rot="0">
            <a:off x="1395485" y="4795160"/>
            <a:ext cx="6645750" cy="1854866"/>
            <a:chOff x="0" y="0"/>
            <a:chExt cx="2115233" cy="590373"/>
          </a:xfrm>
        </p:grpSpPr>
        <p:sp>
          <p:nvSpPr>
            <p:cNvPr name="Freeform 3" id="3"/>
            <p:cNvSpPr/>
            <p:nvPr/>
          </p:nvSpPr>
          <p:spPr>
            <a:xfrm flipH="false" flipV="false" rot="0">
              <a:off x="0" y="0"/>
              <a:ext cx="2115233" cy="590373"/>
            </a:xfrm>
            <a:custGeom>
              <a:avLst/>
              <a:gdLst/>
              <a:ahLst/>
              <a:cxnLst/>
              <a:rect r="r" b="b" t="t" l="l"/>
              <a:pathLst>
                <a:path h="590373" w="2115233">
                  <a:moveTo>
                    <a:pt x="0" y="0"/>
                  </a:moveTo>
                  <a:lnTo>
                    <a:pt x="2115233" y="0"/>
                  </a:lnTo>
                  <a:lnTo>
                    <a:pt x="2115233" y="590373"/>
                  </a:lnTo>
                  <a:lnTo>
                    <a:pt x="0" y="590373"/>
                  </a:lnTo>
                  <a:close/>
                </a:path>
              </a:pathLst>
            </a:custGeom>
            <a:solidFill>
              <a:srgbClr val="EFECF2"/>
            </a:solidFill>
            <a:ln w="19050" cap="sq">
              <a:solidFill>
                <a:srgbClr val="442C58"/>
              </a:solidFill>
              <a:prstDash val="solid"/>
              <a:miter/>
            </a:ln>
          </p:spPr>
        </p:sp>
        <p:sp>
          <p:nvSpPr>
            <p:cNvPr name="TextBox 4" id="4"/>
            <p:cNvSpPr txBox="true"/>
            <p:nvPr/>
          </p:nvSpPr>
          <p:spPr>
            <a:xfrm>
              <a:off x="0" y="-47625"/>
              <a:ext cx="2115233" cy="6379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395485" y="7263496"/>
            <a:ext cx="6645750" cy="1854866"/>
            <a:chOff x="0" y="0"/>
            <a:chExt cx="2115233" cy="590373"/>
          </a:xfrm>
        </p:grpSpPr>
        <p:sp>
          <p:nvSpPr>
            <p:cNvPr name="Freeform 6" id="6"/>
            <p:cNvSpPr/>
            <p:nvPr/>
          </p:nvSpPr>
          <p:spPr>
            <a:xfrm flipH="false" flipV="false" rot="0">
              <a:off x="0" y="0"/>
              <a:ext cx="2115233" cy="590373"/>
            </a:xfrm>
            <a:custGeom>
              <a:avLst/>
              <a:gdLst/>
              <a:ahLst/>
              <a:cxnLst/>
              <a:rect r="r" b="b" t="t" l="l"/>
              <a:pathLst>
                <a:path h="590373" w="2115233">
                  <a:moveTo>
                    <a:pt x="0" y="0"/>
                  </a:moveTo>
                  <a:lnTo>
                    <a:pt x="2115233" y="0"/>
                  </a:lnTo>
                  <a:lnTo>
                    <a:pt x="2115233" y="590373"/>
                  </a:lnTo>
                  <a:lnTo>
                    <a:pt x="0" y="590373"/>
                  </a:lnTo>
                  <a:close/>
                </a:path>
              </a:pathLst>
            </a:custGeom>
            <a:solidFill>
              <a:srgbClr val="EFECF2"/>
            </a:solidFill>
            <a:ln w="19050" cap="sq">
              <a:solidFill>
                <a:srgbClr val="442C58"/>
              </a:solidFill>
              <a:prstDash val="solid"/>
              <a:miter/>
            </a:ln>
          </p:spPr>
        </p:sp>
        <p:sp>
          <p:nvSpPr>
            <p:cNvPr name="TextBox 7" id="7"/>
            <p:cNvSpPr txBox="true"/>
            <p:nvPr/>
          </p:nvSpPr>
          <p:spPr>
            <a:xfrm>
              <a:off x="0" y="-47625"/>
              <a:ext cx="2115233" cy="637998"/>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95485" y="2326824"/>
            <a:ext cx="6645750" cy="1854866"/>
            <a:chOff x="0" y="0"/>
            <a:chExt cx="2115233" cy="590373"/>
          </a:xfrm>
        </p:grpSpPr>
        <p:sp>
          <p:nvSpPr>
            <p:cNvPr name="Freeform 9" id="9"/>
            <p:cNvSpPr/>
            <p:nvPr/>
          </p:nvSpPr>
          <p:spPr>
            <a:xfrm flipH="false" flipV="false" rot="0">
              <a:off x="0" y="0"/>
              <a:ext cx="2115233" cy="590373"/>
            </a:xfrm>
            <a:custGeom>
              <a:avLst/>
              <a:gdLst/>
              <a:ahLst/>
              <a:cxnLst/>
              <a:rect r="r" b="b" t="t" l="l"/>
              <a:pathLst>
                <a:path h="590373" w="2115233">
                  <a:moveTo>
                    <a:pt x="0" y="0"/>
                  </a:moveTo>
                  <a:lnTo>
                    <a:pt x="2115233" y="0"/>
                  </a:lnTo>
                  <a:lnTo>
                    <a:pt x="2115233" y="590373"/>
                  </a:lnTo>
                  <a:lnTo>
                    <a:pt x="0" y="590373"/>
                  </a:lnTo>
                  <a:close/>
                </a:path>
              </a:pathLst>
            </a:custGeom>
            <a:solidFill>
              <a:srgbClr val="EFECF2"/>
            </a:solidFill>
            <a:ln w="19050" cap="sq">
              <a:solidFill>
                <a:srgbClr val="442C58"/>
              </a:solidFill>
              <a:prstDash val="solid"/>
              <a:miter/>
            </a:ln>
          </p:spPr>
        </p:sp>
        <p:sp>
          <p:nvSpPr>
            <p:cNvPr name="TextBox 10" id="10"/>
            <p:cNvSpPr txBox="true"/>
            <p:nvPr/>
          </p:nvSpPr>
          <p:spPr>
            <a:xfrm>
              <a:off x="0" y="-47625"/>
              <a:ext cx="2115233" cy="63799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12" id="12"/>
          <p:cNvSpPr/>
          <p:nvPr/>
        </p:nvSpPr>
        <p:spPr>
          <a:xfrm flipH="false" flipV="false" rot="0">
            <a:off x="8549715" y="2525399"/>
            <a:ext cx="10336285" cy="5409323"/>
          </a:xfrm>
          <a:custGeom>
            <a:avLst/>
            <a:gdLst/>
            <a:ahLst/>
            <a:cxnLst/>
            <a:rect r="r" b="b" t="t" l="l"/>
            <a:pathLst>
              <a:path h="5409323" w="10336285">
                <a:moveTo>
                  <a:pt x="0" y="0"/>
                </a:moveTo>
                <a:lnTo>
                  <a:pt x="10336285" y="0"/>
                </a:lnTo>
                <a:lnTo>
                  <a:pt x="10336285" y="5409322"/>
                </a:lnTo>
                <a:lnTo>
                  <a:pt x="0" y="5409322"/>
                </a:lnTo>
                <a:lnTo>
                  <a:pt x="0" y="0"/>
                </a:lnTo>
                <a:close/>
              </a:path>
            </a:pathLst>
          </a:custGeom>
          <a:blipFill>
            <a:blip r:embed="rId3"/>
            <a:stretch>
              <a:fillRect l="0" t="0" r="0" b="0"/>
            </a:stretch>
          </a:blipFill>
        </p:spPr>
      </p:sp>
      <p:sp>
        <p:nvSpPr>
          <p:cNvPr name="TextBox 13" id="13"/>
          <p:cNvSpPr txBox="true"/>
          <p:nvPr/>
        </p:nvSpPr>
        <p:spPr>
          <a:xfrm rot="0">
            <a:off x="1540818" y="3828811"/>
            <a:ext cx="6500418" cy="966350"/>
          </a:xfrm>
          <a:prstGeom prst="rect">
            <a:avLst/>
          </a:prstGeom>
        </p:spPr>
        <p:txBody>
          <a:bodyPr anchor="t" rtlCol="false" tIns="0" lIns="0" bIns="0" rIns="0">
            <a:spAutoFit/>
          </a:bodyPr>
          <a:lstStyle/>
          <a:p>
            <a:pPr algn="l" marL="610941" indent="-305471" lvl="1">
              <a:lnSpc>
                <a:spcPts val="3961"/>
              </a:lnSpc>
              <a:buFont typeface="Arial"/>
              <a:buChar char="•"/>
            </a:pPr>
            <a:r>
              <a:rPr lang="en-US" b="true" sz="2829">
                <a:solidFill>
                  <a:srgbClr val="59766C"/>
                </a:solidFill>
                <a:latin typeface="Canva Sans Bold"/>
                <a:ea typeface="Canva Sans Bold"/>
                <a:cs typeface="Canva Sans Bold"/>
                <a:sym typeface="Canva Sans Bold"/>
              </a:rPr>
              <a:t>Limited or no guidance on flower care</a:t>
            </a:r>
          </a:p>
        </p:txBody>
      </p:sp>
      <p:sp>
        <p:nvSpPr>
          <p:cNvPr name="TextBox 14" id="14"/>
          <p:cNvSpPr txBox="true"/>
          <p:nvPr/>
        </p:nvSpPr>
        <p:spPr>
          <a:xfrm rot="0">
            <a:off x="1540818" y="5465000"/>
            <a:ext cx="5580596" cy="3539842"/>
          </a:xfrm>
          <a:prstGeom prst="rect">
            <a:avLst/>
          </a:prstGeom>
        </p:spPr>
        <p:txBody>
          <a:bodyPr anchor="t" rtlCol="false" tIns="0" lIns="0" bIns="0" rIns="0">
            <a:spAutoFit/>
          </a:bodyPr>
          <a:lstStyle/>
          <a:p>
            <a:pPr algn="l" marL="619428" indent="-309714" lvl="1">
              <a:lnSpc>
                <a:spcPts val="4016"/>
              </a:lnSpc>
              <a:buFont typeface="Arial"/>
              <a:buChar char="•"/>
            </a:pPr>
            <a:r>
              <a:rPr lang="en-US" b="true" sz="2869">
                <a:solidFill>
                  <a:srgbClr val="59766C"/>
                </a:solidFill>
                <a:latin typeface="Canva Sans Bold"/>
                <a:ea typeface="Canva Sans Bold"/>
                <a:cs typeface="Canva Sans Bold"/>
                <a:sym typeface="Canva Sans Bold"/>
              </a:rPr>
              <a:t>Website Usability: Users have reported challenges navigating the website, indicating that it is not user-friendly and complicates the ordering process</a:t>
            </a:r>
          </a:p>
        </p:txBody>
      </p:sp>
      <p:sp>
        <p:nvSpPr>
          <p:cNvPr name="TextBox 15" id="15"/>
          <p:cNvSpPr txBox="true"/>
          <p:nvPr/>
        </p:nvSpPr>
        <p:spPr>
          <a:xfrm rot="0">
            <a:off x="1405407" y="2035334"/>
            <a:ext cx="7144308" cy="1462121"/>
          </a:xfrm>
          <a:prstGeom prst="rect">
            <a:avLst/>
          </a:prstGeom>
        </p:spPr>
        <p:txBody>
          <a:bodyPr anchor="t" rtlCol="false" tIns="0" lIns="0" bIns="0" rIns="0">
            <a:spAutoFit/>
          </a:bodyPr>
          <a:lstStyle/>
          <a:p>
            <a:pPr algn="l" marL="606937" indent="-303469" lvl="1">
              <a:lnSpc>
                <a:spcPts val="3935"/>
              </a:lnSpc>
              <a:buFont typeface="Arial"/>
              <a:buChar char="•"/>
            </a:pPr>
            <a:r>
              <a:rPr lang="en-US" b="true" sz="2811">
                <a:solidFill>
                  <a:srgbClr val="59766C"/>
                </a:solidFill>
                <a:latin typeface="Canva Sans Bold"/>
                <a:ea typeface="Canva Sans Bold"/>
                <a:cs typeface="Canva Sans Bold"/>
                <a:sym typeface="Canva Sans Bold"/>
              </a:rPr>
              <a:t>Lower quality images that don't fully capture details​ </a:t>
            </a:r>
          </a:p>
          <a:p>
            <a:pPr algn="l">
              <a:lnSpc>
                <a:spcPts val="3935"/>
              </a:lnSpc>
            </a:pPr>
          </a:p>
        </p:txBody>
      </p:sp>
      <p:sp>
        <p:nvSpPr>
          <p:cNvPr name="TextBox 16" id="16"/>
          <p:cNvSpPr txBox="true"/>
          <p:nvPr/>
        </p:nvSpPr>
        <p:spPr>
          <a:xfrm rot="0">
            <a:off x="-7199234" y="904225"/>
            <a:ext cx="21858951" cy="812999"/>
          </a:xfrm>
          <a:prstGeom prst="rect">
            <a:avLst/>
          </a:prstGeom>
        </p:spPr>
        <p:txBody>
          <a:bodyPr anchor="t" rtlCol="false" tIns="0" lIns="0" bIns="0" rIns="0">
            <a:spAutoFit/>
          </a:bodyPr>
          <a:lstStyle/>
          <a:p>
            <a:pPr algn="ctr">
              <a:lnSpc>
                <a:spcPts val="6639"/>
              </a:lnSpc>
            </a:pPr>
            <a:r>
              <a:rPr lang="en-US" sz="4742" b="true">
                <a:solidFill>
                  <a:srgbClr val="59766C"/>
                </a:solidFill>
                <a:latin typeface="Canva Sans Bold"/>
                <a:ea typeface="Canva Sans Bold"/>
                <a:cs typeface="Canva Sans Bold"/>
                <a:sym typeface="Canva Sans Bold"/>
              </a:rPr>
              <a:t>DrawBacks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9133" y="-246525"/>
            <a:ext cx="19567234" cy="11006569"/>
          </a:xfrm>
          <a:custGeom>
            <a:avLst/>
            <a:gdLst/>
            <a:ahLst/>
            <a:cxnLst/>
            <a:rect r="r" b="b" t="t" l="l"/>
            <a:pathLst>
              <a:path h="11006569" w="19567234">
                <a:moveTo>
                  <a:pt x="0" y="0"/>
                </a:moveTo>
                <a:lnTo>
                  <a:pt x="19567234" y="0"/>
                </a:lnTo>
                <a:lnTo>
                  <a:pt x="19567234" y="11006570"/>
                </a:lnTo>
                <a:lnTo>
                  <a:pt x="0" y="11006570"/>
                </a:lnTo>
                <a:lnTo>
                  <a:pt x="0" y="0"/>
                </a:lnTo>
                <a:close/>
              </a:path>
            </a:pathLst>
          </a:custGeom>
          <a:blipFill>
            <a:blip r:embed="rId2"/>
            <a:stretch>
              <a:fillRect l="0" t="0" r="0" b="0"/>
            </a:stretch>
          </a:blipFill>
        </p:spPr>
      </p:sp>
      <p:sp>
        <p:nvSpPr>
          <p:cNvPr name="Freeform 3" id="3"/>
          <p:cNvSpPr/>
          <p:nvPr/>
        </p:nvSpPr>
        <p:spPr>
          <a:xfrm flipH="false" flipV="false" rot="0">
            <a:off x="11883991" y="2546845"/>
            <a:ext cx="4543354" cy="5992433"/>
          </a:xfrm>
          <a:custGeom>
            <a:avLst/>
            <a:gdLst/>
            <a:ahLst/>
            <a:cxnLst/>
            <a:rect r="r" b="b" t="t" l="l"/>
            <a:pathLst>
              <a:path h="5992433" w="4543354">
                <a:moveTo>
                  <a:pt x="0" y="0"/>
                </a:moveTo>
                <a:lnTo>
                  <a:pt x="4543354" y="0"/>
                </a:lnTo>
                <a:lnTo>
                  <a:pt x="4543354" y="5992434"/>
                </a:lnTo>
                <a:lnTo>
                  <a:pt x="0" y="59924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685611" y="4433381"/>
            <a:ext cx="8466892" cy="1277363"/>
          </a:xfrm>
          <a:prstGeom prst="rect">
            <a:avLst/>
          </a:prstGeom>
        </p:spPr>
        <p:txBody>
          <a:bodyPr anchor="t" rtlCol="false" tIns="0" lIns="0" bIns="0" rIns="0">
            <a:spAutoFit/>
          </a:bodyPr>
          <a:lstStyle/>
          <a:p>
            <a:pPr algn="ctr">
              <a:lnSpc>
                <a:spcPts val="10444"/>
              </a:lnSpc>
              <a:spcBef>
                <a:spcPct val="0"/>
              </a:spcBef>
            </a:pPr>
            <a:r>
              <a:rPr lang="en-US" sz="7460">
                <a:solidFill>
                  <a:srgbClr val="59766C"/>
                </a:solidFill>
                <a:latin typeface="Quotes Caps"/>
                <a:ea typeface="Quotes Caps"/>
                <a:cs typeface="Quotes Caps"/>
                <a:sym typeface="Quotes Caps"/>
              </a:rPr>
              <a:t>What Makes Us Unique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2575" y="-219684"/>
            <a:ext cx="19069099" cy="10726368"/>
          </a:xfrm>
          <a:custGeom>
            <a:avLst/>
            <a:gdLst/>
            <a:ahLst/>
            <a:cxnLst/>
            <a:rect r="r" b="b" t="t" l="l"/>
            <a:pathLst>
              <a:path h="10726368" w="19069099">
                <a:moveTo>
                  <a:pt x="0" y="0"/>
                </a:moveTo>
                <a:lnTo>
                  <a:pt x="19069098" y="0"/>
                </a:lnTo>
                <a:lnTo>
                  <a:pt x="19069098" y="10726368"/>
                </a:lnTo>
                <a:lnTo>
                  <a:pt x="0" y="10726368"/>
                </a:lnTo>
                <a:lnTo>
                  <a:pt x="0" y="0"/>
                </a:lnTo>
                <a:close/>
              </a:path>
            </a:pathLst>
          </a:custGeom>
          <a:blipFill>
            <a:blip r:embed="rId2"/>
            <a:stretch>
              <a:fillRect l="0" t="0" r="0" b="0"/>
            </a:stretch>
          </a:blipFill>
        </p:spPr>
      </p:sp>
      <p:sp>
        <p:nvSpPr>
          <p:cNvPr name="TextBox 3" id="3"/>
          <p:cNvSpPr txBox="true"/>
          <p:nvPr/>
        </p:nvSpPr>
        <p:spPr>
          <a:xfrm rot="0">
            <a:off x="5920560" y="3292397"/>
            <a:ext cx="5822828" cy="1195313"/>
          </a:xfrm>
          <a:prstGeom prst="rect">
            <a:avLst/>
          </a:prstGeom>
        </p:spPr>
        <p:txBody>
          <a:bodyPr anchor="t" rtlCol="false" tIns="0" lIns="0" bIns="0" rIns="0">
            <a:spAutoFit/>
          </a:bodyPr>
          <a:lstStyle/>
          <a:p>
            <a:pPr algn="ctr">
              <a:lnSpc>
                <a:spcPts val="3211"/>
              </a:lnSpc>
            </a:pPr>
            <a:r>
              <a:rPr lang="en-US" sz="2293" b="true">
                <a:solidFill>
                  <a:srgbClr val="442C58"/>
                </a:solidFill>
                <a:latin typeface="Canva Sans Bold"/>
                <a:ea typeface="Canva Sans Bold"/>
                <a:cs typeface="Canva Sans Bold"/>
                <a:sym typeface="Canva Sans Bold"/>
              </a:rPr>
              <a:t>🤖    AI-Powered Flower        Identification :</a:t>
            </a:r>
          </a:p>
          <a:p>
            <a:pPr algn="ctr">
              <a:lnSpc>
                <a:spcPts val="3211"/>
              </a:lnSpc>
            </a:pPr>
          </a:p>
        </p:txBody>
      </p:sp>
      <p:sp>
        <p:nvSpPr>
          <p:cNvPr name="TextBox 4" id="4"/>
          <p:cNvSpPr txBox="true"/>
          <p:nvPr/>
        </p:nvSpPr>
        <p:spPr>
          <a:xfrm rot="0">
            <a:off x="1718376" y="3282872"/>
            <a:ext cx="4202184" cy="946551"/>
          </a:xfrm>
          <a:prstGeom prst="rect">
            <a:avLst/>
          </a:prstGeom>
        </p:spPr>
        <p:txBody>
          <a:bodyPr anchor="t" rtlCol="false" tIns="0" lIns="0" bIns="0" rIns="0">
            <a:spAutoFit/>
          </a:bodyPr>
          <a:lstStyle/>
          <a:p>
            <a:pPr algn="ctr">
              <a:lnSpc>
                <a:spcPts val="3788"/>
              </a:lnSpc>
            </a:pPr>
            <a:r>
              <a:rPr lang="en-US" sz="2706" b="true">
                <a:solidFill>
                  <a:srgbClr val="442C58"/>
                </a:solidFill>
                <a:latin typeface="Canva Sans Bold"/>
                <a:ea typeface="Canva Sans Bold"/>
                <a:cs typeface="Canva Sans Bold"/>
                <a:sym typeface="Canva Sans Bold"/>
              </a:rPr>
              <a:t>🌿 Guided Flower Care:</a:t>
            </a:r>
          </a:p>
          <a:p>
            <a:pPr algn="ctr">
              <a:lnSpc>
                <a:spcPts val="3788"/>
              </a:lnSpc>
            </a:pPr>
          </a:p>
        </p:txBody>
      </p:sp>
      <p:sp>
        <p:nvSpPr>
          <p:cNvPr name="TextBox 5" id="5"/>
          <p:cNvSpPr txBox="true"/>
          <p:nvPr/>
        </p:nvSpPr>
        <p:spPr>
          <a:xfrm rot="0">
            <a:off x="11575880" y="3268284"/>
            <a:ext cx="4532116" cy="914314"/>
          </a:xfrm>
          <a:prstGeom prst="rect">
            <a:avLst/>
          </a:prstGeom>
        </p:spPr>
        <p:txBody>
          <a:bodyPr anchor="t" rtlCol="false" tIns="0" lIns="0" bIns="0" rIns="0">
            <a:spAutoFit/>
          </a:bodyPr>
          <a:lstStyle/>
          <a:p>
            <a:pPr algn="ctr">
              <a:lnSpc>
                <a:spcPts val="3679"/>
              </a:lnSpc>
            </a:pPr>
            <a:r>
              <a:rPr lang="en-US" sz="2628" b="true">
                <a:solidFill>
                  <a:srgbClr val="442C58"/>
                </a:solidFill>
                <a:latin typeface="Canva Sans Bold"/>
                <a:ea typeface="Canva Sans Bold"/>
                <a:cs typeface="Canva Sans Bold"/>
                <a:sym typeface="Canva Sans Bold"/>
              </a:rPr>
              <a:t>🌸 High-Quality Visuals :</a:t>
            </a:r>
          </a:p>
          <a:p>
            <a:pPr algn="ctr">
              <a:lnSpc>
                <a:spcPts val="3679"/>
              </a:lnSpc>
            </a:pPr>
          </a:p>
        </p:txBody>
      </p:sp>
      <p:sp>
        <p:nvSpPr>
          <p:cNvPr name="TextBox 6" id="6"/>
          <p:cNvSpPr txBox="true"/>
          <p:nvPr/>
        </p:nvSpPr>
        <p:spPr>
          <a:xfrm rot="0">
            <a:off x="1718376" y="4267973"/>
            <a:ext cx="4359680" cy="2384434"/>
          </a:xfrm>
          <a:prstGeom prst="rect">
            <a:avLst/>
          </a:prstGeom>
        </p:spPr>
        <p:txBody>
          <a:bodyPr anchor="t" rtlCol="false" tIns="0" lIns="0" bIns="0" rIns="0">
            <a:spAutoFit/>
          </a:bodyPr>
          <a:lstStyle/>
          <a:p>
            <a:pPr algn="ctr">
              <a:lnSpc>
                <a:spcPts val="3828"/>
              </a:lnSpc>
            </a:pPr>
            <a:r>
              <a:rPr lang="en-US" sz="2734">
                <a:solidFill>
                  <a:srgbClr val="442C58"/>
                </a:solidFill>
                <a:latin typeface="Canva Sans"/>
                <a:ea typeface="Canva Sans"/>
                <a:cs typeface="Canva Sans"/>
                <a:sym typeface="Canva Sans"/>
              </a:rPr>
              <a:t>Each delivery includes expert care instructions to help your flowers stay fresh and vibrant longer.</a:t>
            </a:r>
          </a:p>
          <a:p>
            <a:pPr algn="ctr">
              <a:lnSpc>
                <a:spcPts val="3828"/>
              </a:lnSpc>
            </a:pPr>
          </a:p>
        </p:txBody>
      </p:sp>
      <p:sp>
        <p:nvSpPr>
          <p:cNvPr name="TextBox 7" id="7"/>
          <p:cNvSpPr txBox="true"/>
          <p:nvPr/>
        </p:nvSpPr>
        <p:spPr>
          <a:xfrm rot="0">
            <a:off x="9005969" y="4421035"/>
            <a:ext cx="9525" cy="580390"/>
          </a:xfrm>
          <a:prstGeom prst="rect">
            <a:avLst/>
          </a:prstGeom>
        </p:spPr>
        <p:txBody>
          <a:bodyPr anchor="t" rtlCol="false" tIns="0" lIns="0" bIns="0" rIns="0">
            <a:spAutoFit/>
          </a:bodyPr>
          <a:lstStyle/>
          <a:p>
            <a:pPr algn="ctr">
              <a:lnSpc>
                <a:spcPts val="4759"/>
              </a:lnSpc>
            </a:pPr>
          </a:p>
        </p:txBody>
      </p:sp>
      <p:sp>
        <p:nvSpPr>
          <p:cNvPr name="TextBox 8" id="8"/>
          <p:cNvSpPr txBox="true"/>
          <p:nvPr/>
        </p:nvSpPr>
        <p:spPr>
          <a:xfrm rot="0">
            <a:off x="6664145" y="4312197"/>
            <a:ext cx="4574298" cy="2047736"/>
          </a:xfrm>
          <a:prstGeom prst="rect">
            <a:avLst/>
          </a:prstGeom>
        </p:spPr>
        <p:txBody>
          <a:bodyPr anchor="t" rtlCol="false" tIns="0" lIns="0" bIns="0" rIns="0">
            <a:spAutoFit/>
          </a:bodyPr>
          <a:lstStyle/>
          <a:p>
            <a:pPr algn="ctr">
              <a:lnSpc>
                <a:spcPts val="3307"/>
              </a:lnSpc>
            </a:pPr>
            <a:r>
              <a:rPr lang="en-US" sz="2362">
                <a:solidFill>
                  <a:srgbClr val="442C58"/>
                </a:solidFill>
                <a:latin typeface="Canva Sans"/>
                <a:ea typeface="Canva Sans"/>
                <a:cs typeface="Canva Sans"/>
                <a:sym typeface="Canva Sans"/>
              </a:rPr>
              <a:t>It allows you to identify the name of a rose, whether it is a picture of it from the Internet or a picture in nature, and you upload it to the site.</a:t>
            </a:r>
          </a:p>
        </p:txBody>
      </p:sp>
      <p:sp>
        <p:nvSpPr>
          <p:cNvPr name="TextBox 9" id="9"/>
          <p:cNvSpPr txBox="true"/>
          <p:nvPr/>
        </p:nvSpPr>
        <p:spPr>
          <a:xfrm rot="0">
            <a:off x="11743388" y="4086285"/>
            <a:ext cx="4290515" cy="2747811"/>
          </a:xfrm>
          <a:prstGeom prst="rect">
            <a:avLst/>
          </a:prstGeom>
        </p:spPr>
        <p:txBody>
          <a:bodyPr anchor="t" rtlCol="false" tIns="0" lIns="0" bIns="0" rIns="0">
            <a:spAutoFit/>
          </a:bodyPr>
          <a:lstStyle/>
          <a:p>
            <a:pPr algn="ctr">
              <a:lnSpc>
                <a:spcPts val="3104"/>
              </a:lnSpc>
            </a:pPr>
            <a:r>
              <a:rPr lang="en-US" sz="2217">
                <a:solidFill>
                  <a:srgbClr val="442C58"/>
                </a:solidFill>
                <a:latin typeface="Canva Sans"/>
                <a:ea typeface="Canva Sans"/>
                <a:cs typeface="Canva Sans"/>
                <a:sym typeface="Canva Sans"/>
              </a:rPr>
              <a:t>Our flower arrangements look just as beautiful in real life as they do online. We ensure our images are detailed and accurate, so you can shop with confidence.</a:t>
            </a:r>
          </a:p>
          <a:p>
            <a:pPr algn="ctr">
              <a:lnSpc>
                <a:spcPts val="3104"/>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7076" y="-140999"/>
            <a:ext cx="18538665" cy="10427999"/>
          </a:xfrm>
          <a:custGeom>
            <a:avLst/>
            <a:gdLst/>
            <a:ahLst/>
            <a:cxnLst/>
            <a:rect r="r" b="b" t="t" l="l"/>
            <a:pathLst>
              <a:path h="10427999" w="18538665">
                <a:moveTo>
                  <a:pt x="0" y="0"/>
                </a:moveTo>
                <a:lnTo>
                  <a:pt x="18538665" y="0"/>
                </a:lnTo>
                <a:lnTo>
                  <a:pt x="18538665" y="10427999"/>
                </a:lnTo>
                <a:lnTo>
                  <a:pt x="0" y="10427999"/>
                </a:lnTo>
                <a:lnTo>
                  <a:pt x="0" y="0"/>
                </a:lnTo>
                <a:close/>
              </a:path>
            </a:pathLst>
          </a:custGeom>
          <a:blipFill>
            <a:blip r:embed="rId2"/>
            <a:stretch>
              <a:fillRect l="0" t="0" r="0" b="0"/>
            </a:stretch>
          </a:blipFill>
        </p:spPr>
      </p:sp>
      <p:sp>
        <p:nvSpPr>
          <p:cNvPr name="TextBox 3" id="3"/>
          <p:cNvSpPr txBox="true"/>
          <p:nvPr/>
        </p:nvSpPr>
        <p:spPr>
          <a:xfrm rot="0">
            <a:off x="3154528" y="4363150"/>
            <a:ext cx="11275457" cy="1276825"/>
          </a:xfrm>
          <a:prstGeom prst="rect">
            <a:avLst/>
          </a:prstGeom>
        </p:spPr>
        <p:txBody>
          <a:bodyPr anchor="t" rtlCol="false" tIns="0" lIns="0" bIns="0" rIns="0">
            <a:spAutoFit/>
          </a:bodyPr>
          <a:lstStyle/>
          <a:p>
            <a:pPr algn="ctr">
              <a:lnSpc>
                <a:spcPts val="10473"/>
              </a:lnSpc>
            </a:pPr>
            <a:r>
              <a:rPr lang="en-US" sz="7481">
                <a:solidFill>
                  <a:srgbClr val="EF919F"/>
                </a:solidFill>
                <a:latin typeface="Quotes Caps"/>
                <a:ea typeface="Quotes Caps"/>
                <a:cs typeface="Quotes Caps"/>
                <a:sym typeface="Quotes Caps"/>
              </a:rPr>
              <a:t>05-</a:t>
            </a:r>
            <a:r>
              <a:rPr lang="en-US" sz="7481">
                <a:solidFill>
                  <a:srgbClr val="44613C"/>
                </a:solidFill>
                <a:latin typeface="Quotes Caps"/>
                <a:ea typeface="Quotes Caps"/>
                <a:cs typeface="Quotes Caps"/>
                <a:sym typeface="Quotes Caps"/>
              </a:rPr>
              <a:t>Functional Requirements :</a:t>
            </a:r>
            <a:r>
              <a:rPr lang="en-US" sz="7481">
                <a:solidFill>
                  <a:srgbClr val="44613C"/>
                </a:solidFill>
                <a:latin typeface="Quotes Caps"/>
                <a:ea typeface="Quotes Caps"/>
                <a:cs typeface="Quotes Caps"/>
                <a:sym typeface="Quotes Caps"/>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0624" y="-230976"/>
            <a:ext cx="19109247" cy="10748951"/>
          </a:xfrm>
          <a:custGeom>
            <a:avLst/>
            <a:gdLst/>
            <a:ahLst/>
            <a:cxnLst/>
            <a:rect r="r" b="b" t="t" l="l"/>
            <a:pathLst>
              <a:path h="10748951" w="19109247">
                <a:moveTo>
                  <a:pt x="0" y="0"/>
                </a:moveTo>
                <a:lnTo>
                  <a:pt x="19109248" y="0"/>
                </a:lnTo>
                <a:lnTo>
                  <a:pt x="19109248" y="10748952"/>
                </a:lnTo>
                <a:lnTo>
                  <a:pt x="0" y="10748952"/>
                </a:lnTo>
                <a:lnTo>
                  <a:pt x="0" y="0"/>
                </a:lnTo>
                <a:close/>
              </a:path>
            </a:pathLst>
          </a:custGeom>
          <a:blipFill>
            <a:blip r:embed="rId2"/>
            <a:stretch>
              <a:fillRect l="0" t="0" r="0" b="0"/>
            </a:stretch>
          </a:blipFill>
        </p:spPr>
      </p:sp>
      <p:sp>
        <p:nvSpPr>
          <p:cNvPr name="Freeform 3" id="3"/>
          <p:cNvSpPr/>
          <p:nvPr/>
        </p:nvSpPr>
        <p:spPr>
          <a:xfrm flipH="false" flipV="false" rot="0">
            <a:off x="370099" y="5968393"/>
            <a:ext cx="4524255" cy="4318607"/>
          </a:xfrm>
          <a:custGeom>
            <a:avLst/>
            <a:gdLst/>
            <a:ahLst/>
            <a:cxnLst/>
            <a:rect r="r" b="b" t="t" l="l"/>
            <a:pathLst>
              <a:path h="4318607" w="4524255">
                <a:moveTo>
                  <a:pt x="0" y="0"/>
                </a:moveTo>
                <a:lnTo>
                  <a:pt x="4524255" y="0"/>
                </a:lnTo>
                <a:lnTo>
                  <a:pt x="4524255" y="4318607"/>
                </a:lnTo>
                <a:lnTo>
                  <a:pt x="0" y="4318607"/>
                </a:lnTo>
                <a:lnTo>
                  <a:pt x="0" y="0"/>
                </a:lnTo>
                <a:close/>
              </a:path>
            </a:pathLst>
          </a:custGeom>
          <a:blipFill>
            <a:blip r:embed="rId3">
              <a:alphaModFix amt="85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773751" y="5968393"/>
            <a:ext cx="3716952" cy="3323813"/>
          </a:xfrm>
          <a:prstGeom prst="rect">
            <a:avLst/>
          </a:prstGeom>
        </p:spPr>
      </p:pic>
      <p:sp>
        <p:nvSpPr>
          <p:cNvPr name="TextBox 5" id="5"/>
          <p:cNvSpPr txBox="true"/>
          <p:nvPr/>
        </p:nvSpPr>
        <p:spPr>
          <a:xfrm rot="0">
            <a:off x="819820" y="1774332"/>
            <a:ext cx="8324180" cy="1996742"/>
          </a:xfrm>
          <a:prstGeom prst="rect">
            <a:avLst/>
          </a:prstGeom>
        </p:spPr>
        <p:txBody>
          <a:bodyPr anchor="t" rtlCol="false" tIns="0" lIns="0" bIns="0" rIns="0">
            <a:spAutoFit/>
          </a:bodyPr>
          <a:lstStyle/>
          <a:p>
            <a:pPr algn="l">
              <a:lnSpc>
                <a:spcPts val="8068"/>
              </a:lnSpc>
            </a:pPr>
            <a:r>
              <a:rPr lang="en-US" sz="5763" spc="288">
                <a:solidFill>
                  <a:srgbClr val="FFB2AA"/>
                </a:solidFill>
                <a:latin typeface="Quotes Caps"/>
                <a:ea typeface="Quotes Caps"/>
                <a:cs typeface="Quotes Caps"/>
                <a:sym typeface="Quotes Caps"/>
              </a:rPr>
              <a:t>05-</a:t>
            </a:r>
            <a:r>
              <a:rPr lang="en-US" sz="5763" spc="288">
                <a:solidFill>
                  <a:srgbClr val="0A3D25"/>
                </a:solidFill>
                <a:latin typeface="Quotes Caps"/>
                <a:ea typeface="Quotes Caps"/>
                <a:cs typeface="Quotes Caps"/>
                <a:sym typeface="Quotes Caps"/>
              </a:rPr>
              <a:t>Functionality Requirements : </a:t>
            </a:r>
          </a:p>
        </p:txBody>
      </p:sp>
      <p:sp>
        <p:nvSpPr>
          <p:cNvPr name="TextBox 6" id="6"/>
          <p:cNvSpPr txBox="true"/>
          <p:nvPr/>
        </p:nvSpPr>
        <p:spPr>
          <a:xfrm rot="0">
            <a:off x="6616009" y="4317819"/>
            <a:ext cx="6724318" cy="1540437"/>
          </a:xfrm>
          <a:prstGeom prst="rect">
            <a:avLst/>
          </a:prstGeom>
        </p:spPr>
        <p:txBody>
          <a:bodyPr anchor="t" rtlCol="false" tIns="0" lIns="0" bIns="0" rIns="0">
            <a:spAutoFit/>
          </a:bodyPr>
          <a:lstStyle/>
          <a:p>
            <a:pPr algn="l">
              <a:lnSpc>
                <a:spcPts val="4153"/>
              </a:lnSpc>
            </a:pPr>
            <a:r>
              <a:rPr lang="en-US" sz="2966" spc="148">
                <a:solidFill>
                  <a:srgbClr val="0A3D25"/>
                </a:solidFill>
                <a:latin typeface="Canva Sans"/>
                <a:ea typeface="Canva Sans"/>
                <a:cs typeface="Canva Sans"/>
                <a:sym typeface="Canva Sans"/>
              </a:rPr>
              <a:t>Users can create an account, log in, and manage their profiles.</a:t>
            </a:r>
          </a:p>
          <a:p>
            <a:pPr algn="l">
              <a:lnSpc>
                <a:spcPts val="4153"/>
              </a:lnSpc>
            </a:pPr>
          </a:p>
        </p:txBody>
      </p:sp>
      <p:sp>
        <p:nvSpPr>
          <p:cNvPr name="TextBox 7" id="7"/>
          <p:cNvSpPr txBox="true"/>
          <p:nvPr/>
        </p:nvSpPr>
        <p:spPr>
          <a:xfrm rot="0">
            <a:off x="6302177" y="3483611"/>
            <a:ext cx="7038150" cy="521889"/>
          </a:xfrm>
          <a:prstGeom prst="rect">
            <a:avLst/>
          </a:prstGeom>
        </p:spPr>
        <p:txBody>
          <a:bodyPr anchor="t" rtlCol="false" tIns="0" lIns="0" bIns="0" rIns="0">
            <a:spAutoFit/>
          </a:bodyPr>
          <a:lstStyle/>
          <a:p>
            <a:pPr algn="ctr">
              <a:lnSpc>
                <a:spcPts val="4309"/>
              </a:lnSpc>
            </a:pPr>
            <a:r>
              <a:rPr lang="en-US" sz="3078" b="true">
                <a:solidFill>
                  <a:srgbClr val="0A3D25"/>
                </a:solidFill>
                <a:latin typeface="Canva Sans Bold"/>
                <a:ea typeface="Canva Sans Bold"/>
                <a:cs typeface="Canva Sans Bold"/>
                <a:sym typeface="Canva Sans Bold"/>
              </a:rPr>
              <a:t>1-  User Registration and Login:</a:t>
            </a:r>
            <a:r>
              <a:rPr lang="en-US" sz="3078" b="true">
                <a:solidFill>
                  <a:srgbClr val="0A3D25"/>
                </a:solidFill>
                <a:latin typeface="Canva Sans Bold"/>
                <a:ea typeface="Canva Sans Bold"/>
                <a:cs typeface="Canva Sans Bold"/>
                <a:sym typeface="Canva Sans Bold"/>
              </a:rPr>
              <a:t> </a:t>
            </a:r>
          </a:p>
        </p:txBody>
      </p:sp>
      <p:sp>
        <p:nvSpPr>
          <p:cNvPr name="TextBox 8" id="8"/>
          <p:cNvSpPr txBox="true"/>
          <p:nvPr/>
        </p:nvSpPr>
        <p:spPr>
          <a:xfrm rot="0">
            <a:off x="10169172" y="6834206"/>
            <a:ext cx="5324358" cy="1029058"/>
          </a:xfrm>
          <a:prstGeom prst="rect">
            <a:avLst/>
          </a:prstGeom>
        </p:spPr>
        <p:txBody>
          <a:bodyPr anchor="t" rtlCol="false" tIns="0" lIns="0" bIns="0" rIns="0">
            <a:spAutoFit/>
          </a:bodyPr>
          <a:lstStyle/>
          <a:p>
            <a:pPr algn="ctr">
              <a:lnSpc>
                <a:spcPts val="4180"/>
              </a:lnSpc>
            </a:pPr>
            <a:r>
              <a:rPr lang="en-US" sz="2985" b="true">
                <a:solidFill>
                  <a:srgbClr val="0A3D25"/>
                </a:solidFill>
                <a:latin typeface="Canva Sans Bold"/>
                <a:ea typeface="Canva Sans Bold"/>
                <a:cs typeface="Canva Sans Bold"/>
                <a:sym typeface="Canva Sans Bold"/>
              </a:rPr>
              <a:t>2-  AI Flower Identification Tool :</a:t>
            </a:r>
          </a:p>
        </p:txBody>
      </p:sp>
      <p:sp>
        <p:nvSpPr>
          <p:cNvPr name="TextBox 9" id="9"/>
          <p:cNvSpPr txBox="true"/>
          <p:nvPr/>
        </p:nvSpPr>
        <p:spPr>
          <a:xfrm rot="0">
            <a:off x="10169172" y="7957373"/>
            <a:ext cx="6342311" cy="2067012"/>
          </a:xfrm>
          <a:prstGeom prst="rect">
            <a:avLst/>
          </a:prstGeom>
        </p:spPr>
        <p:txBody>
          <a:bodyPr anchor="t" rtlCol="false" tIns="0" lIns="0" bIns="0" rIns="0">
            <a:spAutoFit/>
          </a:bodyPr>
          <a:lstStyle/>
          <a:p>
            <a:pPr algn="l">
              <a:lnSpc>
                <a:spcPts val="4195"/>
              </a:lnSpc>
            </a:pPr>
            <a:r>
              <a:rPr lang="en-US" sz="2996" spc="149">
                <a:solidFill>
                  <a:srgbClr val="0A3D25"/>
                </a:solidFill>
                <a:latin typeface="Canva Sans"/>
                <a:ea typeface="Canva Sans"/>
                <a:cs typeface="Canva Sans"/>
                <a:sym typeface="Canva Sans"/>
              </a:rPr>
              <a:t>Users can upload a picture of a flower, and the system will identify it using AI.</a:t>
            </a:r>
          </a:p>
          <a:p>
            <a:pPr algn="l">
              <a:lnSpc>
                <a:spcPts val="4195"/>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81054" y="3226715"/>
            <a:ext cx="7571038" cy="3179618"/>
            <a:chOff x="0" y="0"/>
            <a:chExt cx="1994018" cy="837430"/>
          </a:xfrm>
        </p:grpSpPr>
        <p:sp>
          <p:nvSpPr>
            <p:cNvPr name="Freeform 3" id="3"/>
            <p:cNvSpPr/>
            <p:nvPr/>
          </p:nvSpPr>
          <p:spPr>
            <a:xfrm flipH="false" flipV="false" rot="0">
              <a:off x="0" y="0"/>
              <a:ext cx="1994018" cy="837430"/>
            </a:xfrm>
            <a:custGeom>
              <a:avLst/>
              <a:gdLst/>
              <a:ahLst/>
              <a:cxnLst/>
              <a:rect r="r" b="b" t="t" l="l"/>
              <a:pathLst>
                <a:path h="837430" w="1994018">
                  <a:moveTo>
                    <a:pt x="0" y="0"/>
                  </a:moveTo>
                  <a:lnTo>
                    <a:pt x="1994018" y="0"/>
                  </a:lnTo>
                  <a:lnTo>
                    <a:pt x="1994018" y="837430"/>
                  </a:lnTo>
                  <a:lnTo>
                    <a:pt x="0" y="837430"/>
                  </a:lnTo>
                  <a:close/>
                </a:path>
              </a:pathLst>
            </a:custGeom>
            <a:solidFill>
              <a:srgbClr val="EFECF2"/>
            </a:solidFill>
            <a:ln w="19050" cap="sq">
              <a:solidFill>
                <a:srgbClr val="442C58"/>
              </a:solidFill>
              <a:prstDash val="solid"/>
              <a:miter/>
            </a:ln>
          </p:spPr>
        </p:sp>
        <p:sp>
          <p:nvSpPr>
            <p:cNvPr name="TextBox 4" id="4"/>
            <p:cNvSpPr txBox="true"/>
            <p:nvPr/>
          </p:nvSpPr>
          <p:spPr>
            <a:xfrm>
              <a:off x="0" y="-47625"/>
              <a:ext cx="1994018" cy="88505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135392"/>
            <a:ext cx="19129500" cy="10760343"/>
          </a:xfrm>
          <a:custGeom>
            <a:avLst/>
            <a:gdLst/>
            <a:ahLst/>
            <a:cxnLst/>
            <a:rect r="r" b="b" t="t" l="l"/>
            <a:pathLst>
              <a:path h="10760343" w="19129500">
                <a:moveTo>
                  <a:pt x="0" y="0"/>
                </a:moveTo>
                <a:lnTo>
                  <a:pt x="19129500" y="0"/>
                </a:lnTo>
                <a:lnTo>
                  <a:pt x="19129500" y="10760344"/>
                </a:lnTo>
                <a:lnTo>
                  <a:pt x="0" y="10760344"/>
                </a:lnTo>
                <a:lnTo>
                  <a:pt x="0" y="0"/>
                </a:lnTo>
                <a:close/>
              </a:path>
            </a:pathLst>
          </a:custGeom>
          <a:blipFill>
            <a:blip r:embed="rId2"/>
            <a:stretch>
              <a:fillRect l="0" t="0" r="0" b="0"/>
            </a:stretch>
          </a:blipFill>
        </p:spPr>
      </p:sp>
      <p:pic>
        <p:nvPicPr>
          <p:cNvPr name="Picture 6" id="6"/>
          <p:cNvPicPr>
            <a:picLocks noChangeAspect="true"/>
          </p:cNvPicPr>
          <p:nvPr/>
        </p:nvPicPr>
        <p:blipFill>
          <a:blip r:embed="rId3"/>
          <a:srcRect l="0" t="0" r="0" b="0"/>
          <a:stretch>
            <a:fillRect/>
          </a:stretch>
        </p:blipFill>
        <p:spPr>
          <a:xfrm flipH="false" flipV="false" rot="0">
            <a:off x="1882835" y="6406333"/>
            <a:ext cx="3716952" cy="3323813"/>
          </a:xfrm>
          <a:prstGeom prst="rect">
            <a:avLst/>
          </a:prstGeom>
        </p:spPr>
      </p:pic>
      <p:sp>
        <p:nvSpPr>
          <p:cNvPr name="TextBox 7" id="7"/>
          <p:cNvSpPr txBox="true"/>
          <p:nvPr/>
        </p:nvSpPr>
        <p:spPr>
          <a:xfrm rot="0">
            <a:off x="1028700" y="1151138"/>
            <a:ext cx="8324180" cy="1996742"/>
          </a:xfrm>
          <a:prstGeom prst="rect">
            <a:avLst/>
          </a:prstGeom>
        </p:spPr>
        <p:txBody>
          <a:bodyPr anchor="t" rtlCol="false" tIns="0" lIns="0" bIns="0" rIns="0">
            <a:spAutoFit/>
          </a:bodyPr>
          <a:lstStyle/>
          <a:p>
            <a:pPr algn="l">
              <a:lnSpc>
                <a:spcPts val="8068"/>
              </a:lnSpc>
            </a:pPr>
            <a:r>
              <a:rPr lang="en-US" sz="5763" spc="288">
                <a:solidFill>
                  <a:srgbClr val="FFB2AA"/>
                </a:solidFill>
                <a:latin typeface="Quotes Caps"/>
                <a:ea typeface="Quotes Caps"/>
                <a:cs typeface="Quotes Caps"/>
                <a:sym typeface="Quotes Caps"/>
              </a:rPr>
              <a:t>05-</a:t>
            </a:r>
            <a:r>
              <a:rPr lang="en-US" sz="5763" spc="288">
                <a:solidFill>
                  <a:srgbClr val="442C58"/>
                </a:solidFill>
                <a:latin typeface="Quotes Caps"/>
                <a:ea typeface="Quotes Caps"/>
                <a:cs typeface="Quotes Caps"/>
                <a:sym typeface="Quotes Caps"/>
              </a:rPr>
              <a:t>Functionality Requirements : </a:t>
            </a:r>
          </a:p>
        </p:txBody>
      </p:sp>
      <p:sp>
        <p:nvSpPr>
          <p:cNvPr name="TextBox 8" id="8"/>
          <p:cNvSpPr txBox="true"/>
          <p:nvPr/>
        </p:nvSpPr>
        <p:spPr>
          <a:xfrm rot="0">
            <a:off x="6523962" y="4405213"/>
            <a:ext cx="6988536" cy="1412697"/>
          </a:xfrm>
          <a:prstGeom prst="rect">
            <a:avLst/>
          </a:prstGeom>
        </p:spPr>
        <p:txBody>
          <a:bodyPr anchor="t" rtlCol="false" tIns="0" lIns="0" bIns="0" rIns="0">
            <a:spAutoFit/>
          </a:bodyPr>
          <a:lstStyle/>
          <a:p>
            <a:pPr algn="l">
              <a:lnSpc>
                <a:spcPts val="3776"/>
              </a:lnSpc>
            </a:pPr>
            <a:r>
              <a:rPr lang="en-US" sz="2697" spc="134">
                <a:solidFill>
                  <a:srgbClr val="442C58"/>
                </a:solidFill>
                <a:latin typeface="Canva Sans"/>
                <a:ea typeface="Canva Sans"/>
                <a:cs typeface="Canva Sans"/>
                <a:sym typeface="Canva Sans"/>
              </a:rPr>
              <a:t>A comprehensive database of flowers that includes details on care, soil, water, and light requirements.</a:t>
            </a:r>
          </a:p>
        </p:txBody>
      </p:sp>
      <p:sp>
        <p:nvSpPr>
          <p:cNvPr name="TextBox 9" id="9"/>
          <p:cNvSpPr txBox="true"/>
          <p:nvPr/>
        </p:nvSpPr>
        <p:spPr>
          <a:xfrm rot="0">
            <a:off x="6523962" y="3540153"/>
            <a:ext cx="6551235" cy="482313"/>
          </a:xfrm>
          <a:prstGeom prst="rect">
            <a:avLst/>
          </a:prstGeom>
        </p:spPr>
        <p:txBody>
          <a:bodyPr anchor="t" rtlCol="false" tIns="0" lIns="0" bIns="0" rIns="0">
            <a:spAutoFit/>
          </a:bodyPr>
          <a:lstStyle/>
          <a:p>
            <a:pPr algn="ctr">
              <a:lnSpc>
                <a:spcPts val="4066"/>
              </a:lnSpc>
            </a:pPr>
            <a:r>
              <a:rPr lang="en-US" sz="2904" b="true">
                <a:solidFill>
                  <a:srgbClr val="442C58"/>
                </a:solidFill>
                <a:latin typeface="Canva Sans Bold"/>
                <a:ea typeface="Canva Sans Bold"/>
                <a:cs typeface="Canva Sans Bold"/>
                <a:sym typeface="Canva Sans Bold"/>
              </a:rPr>
              <a:t>3- Flower Information Database:</a:t>
            </a:r>
            <a:r>
              <a:rPr lang="en-US" sz="2904" b="true">
                <a:solidFill>
                  <a:srgbClr val="442C58"/>
                </a:solidFill>
                <a:latin typeface="Canva Sans Bold"/>
                <a:ea typeface="Canva Sans Bold"/>
                <a:cs typeface="Canva Sans Bold"/>
                <a:sym typeface="Canva Sans Bold"/>
              </a:rPr>
              <a:t> </a:t>
            </a:r>
          </a:p>
        </p:txBody>
      </p:sp>
      <p:sp>
        <p:nvSpPr>
          <p:cNvPr name="TextBox 10" id="10"/>
          <p:cNvSpPr txBox="true"/>
          <p:nvPr/>
        </p:nvSpPr>
        <p:spPr>
          <a:xfrm rot="0">
            <a:off x="10169172" y="6834206"/>
            <a:ext cx="5324358" cy="508638"/>
          </a:xfrm>
          <a:prstGeom prst="rect">
            <a:avLst/>
          </a:prstGeom>
        </p:spPr>
        <p:txBody>
          <a:bodyPr anchor="t" rtlCol="false" tIns="0" lIns="0" bIns="0" rIns="0">
            <a:spAutoFit/>
          </a:bodyPr>
          <a:lstStyle/>
          <a:p>
            <a:pPr algn="ctr">
              <a:lnSpc>
                <a:spcPts val="4180"/>
              </a:lnSpc>
            </a:pPr>
            <a:r>
              <a:rPr lang="en-US" sz="2985" b="true">
                <a:solidFill>
                  <a:srgbClr val="442C58"/>
                </a:solidFill>
                <a:latin typeface="Canva Sans Bold"/>
                <a:ea typeface="Canva Sans Bold"/>
                <a:cs typeface="Canva Sans Bold"/>
                <a:sym typeface="Canva Sans Bold"/>
              </a:rPr>
              <a:t>4- E-commerce Platform :</a:t>
            </a:r>
          </a:p>
        </p:txBody>
      </p:sp>
      <p:sp>
        <p:nvSpPr>
          <p:cNvPr name="TextBox 11" id="11"/>
          <p:cNvSpPr txBox="true"/>
          <p:nvPr/>
        </p:nvSpPr>
        <p:spPr>
          <a:xfrm rot="0">
            <a:off x="10169172" y="7574972"/>
            <a:ext cx="6686651" cy="1954679"/>
          </a:xfrm>
          <a:prstGeom prst="rect">
            <a:avLst/>
          </a:prstGeom>
        </p:spPr>
        <p:txBody>
          <a:bodyPr anchor="t" rtlCol="false" tIns="0" lIns="0" bIns="0" rIns="0">
            <a:spAutoFit/>
          </a:bodyPr>
          <a:lstStyle/>
          <a:p>
            <a:pPr algn="l">
              <a:lnSpc>
                <a:spcPts val="3961"/>
              </a:lnSpc>
            </a:pPr>
            <a:r>
              <a:rPr lang="en-US" sz="2829" spc="141">
                <a:solidFill>
                  <a:srgbClr val="442C58"/>
                </a:solidFill>
                <a:latin typeface="Canva Sans"/>
                <a:ea typeface="Canva Sans"/>
                <a:cs typeface="Canva Sans"/>
                <a:sym typeface="Canva Sans"/>
              </a:rPr>
              <a:t>Users can browse and purchase flowers and bouquets, with the option to add items to a shopping cart and complete purchases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9293" y="6281196"/>
            <a:ext cx="4524255" cy="4318607"/>
          </a:xfrm>
          <a:custGeom>
            <a:avLst/>
            <a:gdLst/>
            <a:ahLst/>
            <a:cxnLst/>
            <a:rect r="r" b="b" t="t" l="l"/>
            <a:pathLst>
              <a:path h="4318607" w="4524255">
                <a:moveTo>
                  <a:pt x="0" y="0"/>
                </a:moveTo>
                <a:lnTo>
                  <a:pt x="4524255" y="0"/>
                </a:lnTo>
                <a:lnTo>
                  <a:pt x="4524255" y="4318607"/>
                </a:lnTo>
                <a:lnTo>
                  <a:pt x="0" y="4318607"/>
                </a:lnTo>
                <a:lnTo>
                  <a:pt x="0" y="0"/>
                </a:lnTo>
                <a:close/>
              </a:path>
            </a:pathLst>
          </a:custGeom>
          <a:blipFill>
            <a:blip r:embed="rId2">
              <a:alphaModFix amt="8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31735" y="-149550"/>
            <a:ext cx="18819735" cy="10586101"/>
          </a:xfrm>
          <a:custGeom>
            <a:avLst/>
            <a:gdLst/>
            <a:ahLst/>
            <a:cxnLst/>
            <a:rect r="r" b="b" t="t" l="l"/>
            <a:pathLst>
              <a:path h="10586101" w="18819735">
                <a:moveTo>
                  <a:pt x="0" y="0"/>
                </a:moveTo>
                <a:lnTo>
                  <a:pt x="18819735" y="0"/>
                </a:lnTo>
                <a:lnTo>
                  <a:pt x="18819735" y="10586100"/>
                </a:lnTo>
                <a:lnTo>
                  <a:pt x="0" y="10586100"/>
                </a:lnTo>
                <a:lnTo>
                  <a:pt x="0" y="0"/>
                </a:lnTo>
                <a:close/>
              </a:path>
            </a:pathLst>
          </a:custGeom>
          <a:blipFill>
            <a:blip r:embed="rId4"/>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1682105" y="6541985"/>
            <a:ext cx="3716952" cy="3323813"/>
          </a:xfrm>
          <a:prstGeom prst="rect">
            <a:avLst/>
          </a:prstGeom>
        </p:spPr>
      </p:pic>
      <p:sp>
        <p:nvSpPr>
          <p:cNvPr name="TextBox 5" id="5"/>
          <p:cNvSpPr txBox="true"/>
          <p:nvPr/>
        </p:nvSpPr>
        <p:spPr>
          <a:xfrm rot="0">
            <a:off x="2595610" y="1265535"/>
            <a:ext cx="8324180" cy="1996742"/>
          </a:xfrm>
          <a:prstGeom prst="rect">
            <a:avLst/>
          </a:prstGeom>
        </p:spPr>
        <p:txBody>
          <a:bodyPr anchor="t" rtlCol="false" tIns="0" lIns="0" bIns="0" rIns="0">
            <a:spAutoFit/>
          </a:bodyPr>
          <a:lstStyle/>
          <a:p>
            <a:pPr algn="l">
              <a:lnSpc>
                <a:spcPts val="8068"/>
              </a:lnSpc>
            </a:pPr>
            <a:r>
              <a:rPr lang="en-US" sz="5763" spc="288">
                <a:solidFill>
                  <a:srgbClr val="FFB2AA"/>
                </a:solidFill>
                <a:latin typeface="Quotes Caps"/>
                <a:ea typeface="Quotes Caps"/>
                <a:cs typeface="Quotes Caps"/>
                <a:sym typeface="Quotes Caps"/>
              </a:rPr>
              <a:t>05</a:t>
            </a:r>
            <a:r>
              <a:rPr lang="en-US" sz="5763" spc="288">
                <a:solidFill>
                  <a:srgbClr val="0A3D25"/>
                </a:solidFill>
                <a:latin typeface="Quotes Caps"/>
                <a:ea typeface="Quotes Caps"/>
                <a:cs typeface="Quotes Caps"/>
                <a:sym typeface="Quotes Caps"/>
              </a:rPr>
              <a:t>-Functionality Requirements : </a:t>
            </a:r>
          </a:p>
        </p:txBody>
      </p:sp>
      <p:sp>
        <p:nvSpPr>
          <p:cNvPr name="TextBox 6" id="6"/>
          <p:cNvSpPr txBox="true"/>
          <p:nvPr/>
        </p:nvSpPr>
        <p:spPr>
          <a:xfrm rot="0">
            <a:off x="6491334" y="4462427"/>
            <a:ext cx="5764325" cy="555471"/>
          </a:xfrm>
          <a:prstGeom prst="rect">
            <a:avLst/>
          </a:prstGeom>
        </p:spPr>
        <p:txBody>
          <a:bodyPr anchor="t" rtlCol="false" tIns="0" lIns="0" bIns="0" rIns="0">
            <a:spAutoFit/>
          </a:bodyPr>
          <a:lstStyle/>
          <a:p>
            <a:pPr algn="ctr">
              <a:lnSpc>
                <a:spcPts val="4525"/>
              </a:lnSpc>
            </a:pPr>
            <a:r>
              <a:rPr lang="en-US" sz="3232" b="true">
                <a:solidFill>
                  <a:srgbClr val="442C58"/>
                </a:solidFill>
                <a:latin typeface="Canva Sans Bold"/>
                <a:ea typeface="Canva Sans Bold"/>
                <a:cs typeface="Canva Sans Bold"/>
                <a:sym typeface="Canva Sans Bold"/>
              </a:rPr>
              <a:t>5- Admin Panel :</a:t>
            </a:r>
          </a:p>
        </p:txBody>
      </p:sp>
      <p:sp>
        <p:nvSpPr>
          <p:cNvPr name="TextBox 7" id="7"/>
          <p:cNvSpPr txBox="true"/>
          <p:nvPr/>
        </p:nvSpPr>
        <p:spPr>
          <a:xfrm rot="0">
            <a:off x="7274514" y="5503673"/>
            <a:ext cx="7603744" cy="1166683"/>
          </a:xfrm>
          <a:prstGeom prst="rect">
            <a:avLst/>
          </a:prstGeom>
        </p:spPr>
        <p:txBody>
          <a:bodyPr anchor="t" rtlCol="false" tIns="0" lIns="0" bIns="0" rIns="0">
            <a:spAutoFit/>
          </a:bodyPr>
          <a:lstStyle/>
          <a:p>
            <a:pPr algn="l">
              <a:lnSpc>
                <a:spcPts val="4749"/>
              </a:lnSpc>
            </a:pPr>
            <a:r>
              <a:rPr lang="en-US" sz="3392" spc="169">
                <a:solidFill>
                  <a:srgbClr val="442C58"/>
                </a:solidFill>
                <a:latin typeface="Canva Sans"/>
                <a:ea typeface="Canva Sans"/>
                <a:cs typeface="Canva Sans"/>
                <a:sym typeface="Canva Sans"/>
              </a:rPr>
              <a:t> </a:t>
            </a:r>
            <a:r>
              <a:rPr lang="en-US" sz="3392" spc="169">
                <a:solidFill>
                  <a:srgbClr val="442C58"/>
                </a:solidFill>
                <a:latin typeface="Canva Sans"/>
                <a:ea typeface="Canva Sans"/>
                <a:cs typeface="Canva Sans"/>
                <a:sym typeface="Canva Sans"/>
              </a:rPr>
              <a:t>Admins can manage products, users, and orders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15824884" y="5143500"/>
            <a:ext cx="5425365" cy="4479637"/>
          </a:xfrm>
          <a:custGeom>
            <a:avLst/>
            <a:gdLst/>
            <a:ahLst/>
            <a:cxnLst/>
            <a:rect r="r" b="b" t="t" l="l"/>
            <a:pathLst>
              <a:path h="4479637" w="5425365">
                <a:moveTo>
                  <a:pt x="0" y="0"/>
                </a:moveTo>
                <a:lnTo>
                  <a:pt x="5425365" y="0"/>
                </a:lnTo>
                <a:lnTo>
                  <a:pt x="5425365" y="4479637"/>
                </a:lnTo>
                <a:lnTo>
                  <a:pt x="0" y="4479637"/>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8605170" y="4404295"/>
            <a:ext cx="4820381" cy="1191949"/>
          </a:xfrm>
          <a:custGeom>
            <a:avLst/>
            <a:gdLst/>
            <a:ahLst/>
            <a:cxnLst/>
            <a:rect r="r" b="b" t="t" l="l"/>
            <a:pathLst>
              <a:path h="1191949" w="4820381">
                <a:moveTo>
                  <a:pt x="0" y="0"/>
                </a:moveTo>
                <a:lnTo>
                  <a:pt x="4820381" y="0"/>
                </a:lnTo>
                <a:lnTo>
                  <a:pt x="4820381" y="1191949"/>
                </a:lnTo>
                <a:lnTo>
                  <a:pt x="0" y="11919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425551" y="4598103"/>
            <a:ext cx="4406590" cy="1089629"/>
          </a:xfrm>
          <a:custGeom>
            <a:avLst/>
            <a:gdLst/>
            <a:ahLst/>
            <a:cxnLst/>
            <a:rect r="r" b="b" t="t" l="l"/>
            <a:pathLst>
              <a:path h="1089629" w="4406590">
                <a:moveTo>
                  <a:pt x="0" y="0"/>
                </a:moveTo>
                <a:lnTo>
                  <a:pt x="4406589" y="0"/>
                </a:lnTo>
                <a:lnTo>
                  <a:pt x="4406589" y="1089630"/>
                </a:lnTo>
                <a:lnTo>
                  <a:pt x="0" y="1089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88001" y="8537466"/>
            <a:ext cx="4406590" cy="1089629"/>
          </a:xfrm>
          <a:custGeom>
            <a:avLst/>
            <a:gdLst/>
            <a:ahLst/>
            <a:cxnLst/>
            <a:rect r="r" b="b" t="t" l="l"/>
            <a:pathLst>
              <a:path h="1089629" w="4406590">
                <a:moveTo>
                  <a:pt x="0" y="0"/>
                </a:moveTo>
                <a:lnTo>
                  <a:pt x="4406589" y="0"/>
                </a:lnTo>
                <a:lnTo>
                  <a:pt x="4406589" y="1089630"/>
                </a:lnTo>
                <a:lnTo>
                  <a:pt x="0" y="1089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860214">
            <a:off x="16275631" y="381974"/>
            <a:ext cx="1627992" cy="1438553"/>
          </a:xfrm>
          <a:custGeom>
            <a:avLst/>
            <a:gdLst/>
            <a:ahLst/>
            <a:cxnLst/>
            <a:rect r="r" b="b" t="t" l="l"/>
            <a:pathLst>
              <a:path h="1438553" w="1627992">
                <a:moveTo>
                  <a:pt x="0" y="0"/>
                </a:moveTo>
                <a:lnTo>
                  <a:pt x="1627992" y="0"/>
                </a:lnTo>
                <a:lnTo>
                  <a:pt x="1627992" y="1438553"/>
                </a:lnTo>
                <a:lnTo>
                  <a:pt x="0" y="14385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820336">
            <a:off x="-854880" y="8531315"/>
            <a:ext cx="2321374" cy="2152547"/>
          </a:xfrm>
          <a:custGeom>
            <a:avLst/>
            <a:gdLst/>
            <a:ahLst/>
            <a:cxnLst/>
            <a:rect r="r" b="b" t="t" l="l"/>
            <a:pathLst>
              <a:path h="2152547" w="2321374">
                <a:moveTo>
                  <a:pt x="0" y="0"/>
                </a:moveTo>
                <a:lnTo>
                  <a:pt x="2321374" y="0"/>
                </a:lnTo>
                <a:lnTo>
                  <a:pt x="2321374" y="2152547"/>
                </a:lnTo>
                <a:lnTo>
                  <a:pt x="0" y="21525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374230" y="-529831"/>
            <a:ext cx="21693075" cy="12202355"/>
          </a:xfrm>
          <a:custGeom>
            <a:avLst/>
            <a:gdLst/>
            <a:ahLst/>
            <a:cxnLst/>
            <a:rect r="r" b="b" t="t" l="l"/>
            <a:pathLst>
              <a:path h="12202355" w="21693075">
                <a:moveTo>
                  <a:pt x="0" y="0"/>
                </a:moveTo>
                <a:lnTo>
                  <a:pt x="21693075" y="0"/>
                </a:lnTo>
                <a:lnTo>
                  <a:pt x="21693075" y="12202355"/>
                </a:lnTo>
                <a:lnTo>
                  <a:pt x="0" y="12202355"/>
                </a:lnTo>
                <a:lnTo>
                  <a:pt x="0" y="0"/>
                </a:lnTo>
                <a:close/>
              </a:path>
            </a:pathLst>
          </a:custGeom>
          <a:blipFill>
            <a:blip r:embed="rId9"/>
            <a:stretch>
              <a:fillRect l="0" t="0" r="0" b="0"/>
            </a:stretch>
          </a:blipFill>
        </p:spPr>
      </p:sp>
      <p:sp>
        <p:nvSpPr>
          <p:cNvPr name="Freeform 9" id="9"/>
          <p:cNvSpPr/>
          <p:nvPr/>
        </p:nvSpPr>
        <p:spPr>
          <a:xfrm flipH="false" flipV="false" rot="0">
            <a:off x="5148693" y="3962698"/>
            <a:ext cx="4406590" cy="1089629"/>
          </a:xfrm>
          <a:custGeom>
            <a:avLst/>
            <a:gdLst/>
            <a:ahLst/>
            <a:cxnLst/>
            <a:rect r="r" b="b" t="t" l="l"/>
            <a:pathLst>
              <a:path h="1089629" w="4406590">
                <a:moveTo>
                  <a:pt x="0" y="0"/>
                </a:moveTo>
                <a:lnTo>
                  <a:pt x="4406589" y="0"/>
                </a:lnTo>
                <a:lnTo>
                  <a:pt x="4406589" y="1089629"/>
                </a:lnTo>
                <a:lnTo>
                  <a:pt x="0" y="10896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5836138" y="3941745"/>
            <a:ext cx="3589477" cy="958087"/>
          </a:xfrm>
          <a:prstGeom prst="rect">
            <a:avLst/>
          </a:prstGeom>
        </p:spPr>
        <p:txBody>
          <a:bodyPr anchor="t" rtlCol="false" tIns="0" lIns="0" bIns="0" rIns="0">
            <a:spAutoFit/>
          </a:bodyPr>
          <a:lstStyle/>
          <a:p>
            <a:pPr algn="l">
              <a:lnSpc>
                <a:spcPts val="3892"/>
              </a:lnSpc>
            </a:pPr>
            <a:r>
              <a:rPr lang="en-US" sz="2780" spc="139">
                <a:solidFill>
                  <a:srgbClr val="0A3D25"/>
                </a:solidFill>
                <a:latin typeface="RoxboroughCF"/>
                <a:ea typeface="RoxboroughCF"/>
                <a:cs typeface="RoxboroughCF"/>
                <a:sym typeface="RoxboroughCF"/>
              </a:rPr>
              <a:t>Menna Gamal Ali          (2101078)</a:t>
            </a:r>
          </a:p>
        </p:txBody>
      </p:sp>
      <p:sp>
        <p:nvSpPr>
          <p:cNvPr name="TextBox 11" id="11"/>
          <p:cNvSpPr txBox="true"/>
          <p:nvPr/>
        </p:nvSpPr>
        <p:spPr>
          <a:xfrm rot="0">
            <a:off x="7351988" y="8701621"/>
            <a:ext cx="5037305" cy="482067"/>
          </a:xfrm>
          <a:prstGeom prst="rect">
            <a:avLst/>
          </a:prstGeom>
        </p:spPr>
        <p:txBody>
          <a:bodyPr anchor="t" rtlCol="false" tIns="0" lIns="0" bIns="0" rIns="0">
            <a:spAutoFit/>
          </a:bodyPr>
          <a:lstStyle/>
          <a:p>
            <a:pPr algn="l">
              <a:lnSpc>
                <a:spcPts val="3948"/>
              </a:lnSpc>
            </a:pPr>
          </a:p>
        </p:txBody>
      </p:sp>
      <p:sp>
        <p:nvSpPr>
          <p:cNvPr name="Freeform 12" id="12"/>
          <p:cNvSpPr/>
          <p:nvPr/>
        </p:nvSpPr>
        <p:spPr>
          <a:xfrm flipH="false" flipV="false" rot="0">
            <a:off x="2100835" y="5142918"/>
            <a:ext cx="3242558" cy="4323411"/>
          </a:xfrm>
          <a:custGeom>
            <a:avLst/>
            <a:gdLst/>
            <a:ahLst/>
            <a:cxnLst/>
            <a:rect r="r" b="b" t="t" l="l"/>
            <a:pathLst>
              <a:path h="4323411" w="3242558">
                <a:moveTo>
                  <a:pt x="0" y="0"/>
                </a:moveTo>
                <a:lnTo>
                  <a:pt x="3242558" y="0"/>
                </a:lnTo>
                <a:lnTo>
                  <a:pt x="3242558" y="4323411"/>
                </a:lnTo>
                <a:lnTo>
                  <a:pt x="0" y="4323411"/>
                </a:lnTo>
                <a:lnTo>
                  <a:pt x="0" y="0"/>
                </a:lnTo>
                <a:close/>
              </a:path>
            </a:pathLst>
          </a:custGeom>
          <a:blipFill>
            <a:blip r:embed="rId10"/>
            <a:stretch>
              <a:fillRect l="0" t="0" r="0" b="0"/>
            </a:stretch>
          </a:blipFill>
        </p:spPr>
      </p:sp>
      <p:sp>
        <p:nvSpPr>
          <p:cNvPr name="Freeform 13" id="13"/>
          <p:cNvSpPr/>
          <p:nvPr/>
        </p:nvSpPr>
        <p:spPr>
          <a:xfrm flipH="false" flipV="false" rot="0">
            <a:off x="1688001" y="8517959"/>
            <a:ext cx="4406590" cy="1089629"/>
          </a:xfrm>
          <a:custGeom>
            <a:avLst/>
            <a:gdLst/>
            <a:ahLst/>
            <a:cxnLst/>
            <a:rect r="r" b="b" t="t" l="l"/>
            <a:pathLst>
              <a:path h="1089629" w="4406590">
                <a:moveTo>
                  <a:pt x="0" y="0"/>
                </a:moveTo>
                <a:lnTo>
                  <a:pt x="4406589" y="0"/>
                </a:lnTo>
                <a:lnTo>
                  <a:pt x="4406589" y="1089629"/>
                </a:lnTo>
                <a:lnTo>
                  <a:pt x="0" y="10896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4271538" y="-441357"/>
            <a:ext cx="4075140" cy="5436540"/>
          </a:xfrm>
          <a:custGeom>
            <a:avLst/>
            <a:gdLst/>
            <a:ahLst/>
            <a:cxnLst/>
            <a:rect r="r" b="b" t="t" l="l"/>
            <a:pathLst>
              <a:path h="5436540" w="4075140">
                <a:moveTo>
                  <a:pt x="0" y="0"/>
                </a:moveTo>
                <a:lnTo>
                  <a:pt x="4075140" y="0"/>
                </a:lnTo>
                <a:lnTo>
                  <a:pt x="4075140" y="5436540"/>
                </a:lnTo>
                <a:lnTo>
                  <a:pt x="0" y="5436540"/>
                </a:lnTo>
                <a:lnTo>
                  <a:pt x="0" y="0"/>
                </a:lnTo>
                <a:close/>
              </a:path>
            </a:pathLst>
          </a:custGeom>
          <a:blipFill>
            <a:blip r:embed="rId11"/>
            <a:stretch>
              <a:fillRect l="0" t="0" r="0" b="0"/>
            </a:stretch>
          </a:blipFill>
        </p:spPr>
      </p:sp>
      <p:sp>
        <p:nvSpPr>
          <p:cNvPr name="Freeform 15" id="15"/>
          <p:cNvSpPr/>
          <p:nvPr/>
        </p:nvSpPr>
        <p:spPr>
          <a:xfrm flipH="false" flipV="false" rot="0">
            <a:off x="13892276" y="4158938"/>
            <a:ext cx="4454402" cy="1101452"/>
          </a:xfrm>
          <a:custGeom>
            <a:avLst/>
            <a:gdLst/>
            <a:ahLst/>
            <a:cxnLst/>
            <a:rect r="r" b="b" t="t" l="l"/>
            <a:pathLst>
              <a:path h="1101452" w="4454402">
                <a:moveTo>
                  <a:pt x="0" y="0"/>
                </a:moveTo>
                <a:lnTo>
                  <a:pt x="4454402" y="0"/>
                </a:lnTo>
                <a:lnTo>
                  <a:pt x="4454402" y="1101453"/>
                </a:lnTo>
                <a:lnTo>
                  <a:pt x="0" y="11014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7701309" y="4660150"/>
            <a:ext cx="3448612" cy="4598150"/>
          </a:xfrm>
          <a:custGeom>
            <a:avLst/>
            <a:gdLst/>
            <a:ahLst/>
            <a:cxnLst/>
            <a:rect r="r" b="b" t="t" l="l"/>
            <a:pathLst>
              <a:path h="4598150" w="3448612">
                <a:moveTo>
                  <a:pt x="0" y="0"/>
                </a:moveTo>
                <a:lnTo>
                  <a:pt x="3448612" y="0"/>
                </a:lnTo>
                <a:lnTo>
                  <a:pt x="3448612" y="4598150"/>
                </a:lnTo>
                <a:lnTo>
                  <a:pt x="0" y="4598150"/>
                </a:lnTo>
                <a:lnTo>
                  <a:pt x="0" y="0"/>
                </a:lnTo>
                <a:close/>
              </a:path>
            </a:pathLst>
          </a:custGeom>
          <a:blipFill>
            <a:blip r:embed="rId12"/>
            <a:stretch>
              <a:fillRect l="0" t="0" r="0" b="0"/>
            </a:stretch>
          </a:blipFill>
        </p:spPr>
      </p:sp>
      <p:sp>
        <p:nvSpPr>
          <p:cNvPr name="Freeform 17" id="17"/>
          <p:cNvSpPr/>
          <p:nvPr/>
        </p:nvSpPr>
        <p:spPr>
          <a:xfrm flipH="false" flipV="false" rot="0">
            <a:off x="7269013" y="8397893"/>
            <a:ext cx="4406590" cy="1089629"/>
          </a:xfrm>
          <a:custGeom>
            <a:avLst/>
            <a:gdLst/>
            <a:ahLst/>
            <a:cxnLst/>
            <a:rect r="r" b="b" t="t" l="l"/>
            <a:pathLst>
              <a:path h="1089629" w="4406590">
                <a:moveTo>
                  <a:pt x="0" y="0"/>
                </a:moveTo>
                <a:lnTo>
                  <a:pt x="4406589" y="0"/>
                </a:lnTo>
                <a:lnTo>
                  <a:pt x="4406589" y="1089630"/>
                </a:lnTo>
                <a:lnTo>
                  <a:pt x="0" y="1089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0718778" y="478878"/>
            <a:ext cx="3067520" cy="4573449"/>
          </a:xfrm>
          <a:custGeom>
            <a:avLst/>
            <a:gdLst/>
            <a:ahLst/>
            <a:cxnLst/>
            <a:rect r="r" b="b" t="t" l="l"/>
            <a:pathLst>
              <a:path h="4573449" w="3067520">
                <a:moveTo>
                  <a:pt x="0" y="0"/>
                </a:moveTo>
                <a:lnTo>
                  <a:pt x="3067520" y="0"/>
                </a:lnTo>
                <a:lnTo>
                  <a:pt x="3067520" y="4573449"/>
                </a:lnTo>
                <a:lnTo>
                  <a:pt x="0" y="4573449"/>
                </a:lnTo>
                <a:lnTo>
                  <a:pt x="0" y="0"/>
                </a:lnTo>
                <a:close/>
              </a:path>
            </a:pathLst>
          </a:custGeom>
          <a:blipFill>
            <a:blip r:embed="rId13"/>
            <a:stretch>
              <a:fillRect l="0" t="0" r="0" b="-18556"/>
            </a:stretch>
          </a:blipFill>
        </p:spPr>
      </p:sp>
      <p:sp>
        <p:nvSpPr>
          <p:cNvPr name="Freeform 19" id="19"/>
          <p:cNvSpPr/>
          <p:nvPr/>
        </p:nvSpPr>
        <p:spPr>
          <a:xfrm flipH="false" flipV="false" rot="0">
            <a:off x="9472307" y="4019413"/>
            <a:ext cx="4454402" cy="1101452"/>
          </a:xfrm>
          <a:custGeom>
            <a:avLst/>
            <a:gdLst/>
            <a:ahLst/>
            <a:cxnLst/>
            <a:rect r="r" b="b" t="t" l="l"/>
            <a:pathLst>
              <a:path h="1101452" w="4454402">
                <a:moveTo>
                  <a:pt x="0" y="0"/>
                </a:moveTo>
                <a:lnTo>
                  <a:pt x="4454402" y="0"/>
                </a:lnTo>
                <a:lnTo>
                  <a:pt x="4454402" y="1101452"/>
                </a:lnTo>
                <a:lnTo>
                  <a:pt x="0" y="11014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620118" y="-529831"/>
            <a:ext cx="4147575" cy="5530100"/>
          </a:xfrm>
          <a:custGeom>
            <a:avLst/>
            <a:gdLst/>
            <a:ahLst/>
            <a:cxnLst/>
            <a:rect r="r" b="b" t="t" l="l"/>
            <a:pathLst>
              <a:path h="5530100" w="4147575">
                <a:moveTo>
                  <a:pt x="0" y="0"/>
                </a:moveTo>
                <a:lnTo>
                  <a:pt x="4147575" y="0"/>
                </a:lnTo>
                <a:lnTo>
                  <a:pt x="4147575" y="5530101"/>
                </a:lnTo>
                <a:lnTo>
                  <a:pt x="0" y="5530101"/>
                </a:lnTo>
                <a:lnTo>
                  <a:pt x="0" y="0"/>
                </a:lnTo>
                <a:close/>
              </a:path>
            </a:pathLst>
          </a:custGeom>
          <a:blipFill>
            <a:blip r:embed="rId14"/>
            <a:stretch>
              <a:fillRect l="0" t="0" r="0" b="0"/>
            </a:stretch>
          </a:blipFill>
        </p:spPr>
      </p:sp>
      <p:sp>
        <p:nvSpPr>
          <p:cNvPr name="Freeform 21" id="21"/>
          <p:cNvSpPr/>
          <p:nvPr/>
        </p:nvSpPr>
        <p:spPr>
          <a:xfrm flipH="false" flipV="false" rot="0">
            <a:off x="502155" y="3915935"/>
            <a:ext cx="4595705" cy="1136392"/>
          </a:xfrm>
          <a:custGeom>
            <a:avLst/>
            <a:gdLst/>
            <a:ahLst/>
            <a:cxnLst/>
            <a:rect r="r" b="b" t="t" l="l"/>
            <a:pathLst>
              <a:path h="1136392" w="4595705">
                <a:moveTo>
                  <a:pt x="0" y="0"/>
                </a:moveTo>
                <a:lnTo>
                  <a:pt x="4595705" y="0"/>
                </a:lnTo>
                <a:lnTo>
                  <a:pt x="4595705" y="1136392"/>
                </a:lnTo>
                <a:lnTo>
                  <a:pt x="0" y="11363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2932217" y="4484131"/>
            <a:ext cx="3184122" cy="5024298"/>
          </a:xfrm>
          <a:custGeom>
            <a:avLst/>
            <a:gdLst/>
            <a:ahLst/>
            <a:cxnLst/>
            <a:rect r="r" b="b" t="t" l="l"/>
            <a:pathLst>
              <a:path h="5024298" w="3184122">
                <a:moveTo>
                  <a:pt x="0" y="0"/>
                </a:moveTo>
                <a:lnTo>
                  <a:pt x="3184122" y="0"/>
                </a:lnTo>
                <a:lnTo>
                  <a:pt x="3184122" y="5024298"/>
                </a:lnTo>
                <a:lnTo>
                  <a:pt x="0" y="5024298"/>
                </a:lnTo>
                <a:lnTo>
                  <a:pt x="0" y="0"/>
                </a:lnTo>
                <a:close/>
              </a:path>
            </a:pathLst>
          </a:custGeom>
          <a:blipFill>
            <a:blip r:embed="rId15"/>
            <a:stretch>
              <a:fillRect l="0" t="0" r="-28221" b="-8346"/>
            </a:stretch>
          </a:blipFill>
        </p:spPr>
      </p:sp>
      <p:sp>
        <p:nvSpPr>
          <p:cNvPr name="Freeform 23" id="23"/>
          <p:cNvSpPr/>
          <p:nvPr/>
        </p:nvSpPr>
        <p:spPr>
          <a:xfrm flipH="false" flipV="false" rot="0">
            <a:off x="12608367" y="8684910"/>
            <a:ext cx="4406590" cy="1089629"/>
          </a:xfrm>
          <a:custGeom>
            <a:avLst/>
            <a:gdLst/>
            <a:ahLst/>
            <a:cxnLst/>
            <a:rect r="r" b="b" t="t" l="l"/>
            <a:pathLst>
              <a:path h="1089629" w="4406590">
                <a:moveTo>
                  <a:pt x="0" y="0"/>
                </a:moveTo>
                <a:lnTo>
                  <a:pt x="4406590" y="0"/>
                </a:lnTo>
                <a:lnTo>
                  <a:pt x="4406590" y="1089630"/>
                </a:lnTo>
                <a:lnTo>
                  <a:pt x="0" y="10896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6838921" y="516691"/>
            <a:ext cx="1546232" cy="3437057"/>
          </a:xfrm>
          <a:custGeom>
            <a:avLst/>
            <a:gdLst/>
            <a:ahLst/>
            <a:cxnLst/>
            <a:rect r="r" b="b" t="t" l="l"/>
            <a:pathLst>
              <a:path h="3437057" w="1546232">
                <a:moveTo>
                  <a:pt x="0" y="0"/>
                </a:moveTo>
                <a:lnTo>
                  <a:pt x="1546232" y="0"/>
                </a:lnTo>
                <a:lnTo>
                  <a:pt x="1546232" y="3437057"/>
                </a:lnTo>
                <a:lnTo>
                  <a:pt x="0" y="3437057"/>
                </a:lnTo>
                <a:lnTo>
                  <a:pt x="0" y="0"/>
                </a:lnTo>
                <a:close/>
              </a:path>
            </a:pathLst>
          </a:custGeom>
          <a:blipFill>
            <a:blip r:embed="rId16"/>
            <a:stretch>
              <a:fillRect l="-139068" t="-66807" r="-117754" b="-47224"/>
            </a:stretch>
          </a:blipFill>
        </p:spPr>
      </p:sp>
      <p:sp>
        <p:nvSpPr>
          <p:cNvPr name="TextBox 25" id="25"/>
          <p:cNvSpPr txBox="true"/>
          <p:nvPr/>
        </p:nvSpPr>
        <p:spPr>
          <a:xfrm rot="0">
            <a:off x="1391812" y="-274976"/>
            <a:ext cx="5300880" cy="952411"/>
          </a:xfrm>
          <a:prstGeom prst="rect">
            <a:avLst/>
          </a:prstGeom>
        </p:spPr>
        <p:txBody>
          <a:bodyPr anchor="t" rtlCol="false" tIns="0" lIns="0" bIns="0" rIns="0">
            <a:spAutoFit/>
          </a:bodyPr>
          <a:lstStyle/>
          <a:p>
            <a:pPr algn="r">
              <a:lnSpc>
                <a:spcPts val="6938"/>
              </a:lnSpc>
            </a:pPr>
            <a:r>
              <a:rPr lang="en-US" sz="4955" spc="247">
                <a:solidFill>
                  <a:srgbClr val="0A3D25"/>
                </a:solidFill>
                <a:latin typeface="Ample Display"/>
                <a:ea typeface="Ample Display"/>
                <a:cs typeface="Ample Display"/>
                <a:sym typeface="Ample Display"/>
              </a:rPr>
              <a:t>Our team : </a:t>
            </a:r>
          </a:p>
        </p:txBody>
      </p:sp>
      <p:sp>
        <p:nvSpPr>
          <p:cNvPr name="TextBox 26" id="26"/>
          <p:cNvSpPr txBox="true"/>
          <p:nvPr/>
        </p:nvSpPr>
        <p:spPr>
          <a:xfrm rot="0">
            <a:off x="2232137" y="8470791"/>
            <a:ext cx="5119851" cy="1508343"/>
          </a:xfrm>
          <a:prstGeom prst="rect">
            <a:avLst/>
          </a:prstGeom>
        </p:spPr>
        <p:txBody>
          <a:bodyPr anchor="t" rtlCol="false" tIns="0" lIns="0" bIns="0" rIns="0">
            <a:spAutoFit/>
          </a:bodyPr>
          <a:lstStyle/>
          <a:p>
            <a:pPr algn="l">
              <a:lnSpc>
                <a:spcPts val="4013"/>
              </a:lnSpc>
            </a:pPr>
            <a:r>
              <a:rPr lang="en-US" sz="2866" spc="143">
                <a:solidFill>
                  <a:srgbClr val="0A3D25"/>
                </a:solidFill>
                <a:latin typeface="RoxboroughCF"/>
                <a:ea typeface="RoxboroughCF"/>
                <a:cs typeface="RoxboroughCF"/>
                <a:sym typeface="RoxboroughCF"/>
              </a:rPr>
              <a:t>Yassa Andria Anwer (2101690)</a:t>
            </a:r>
          </a:p>
          <a:p>
            <a:pPr algn="l">
              <a:lnSpc>
                <a:spcPts val="4013"/>
              </a:lnSpc>
            </a:pPr>
          </a:p>
        </p:txBody>
      </p:sp>
      <p:sp>
        <p:nvSpPr>
          <p:cNvPr name="TextBox 27" id="27"/>
          <p:cNvSpPr txBox="true"/>
          <p:nvPr/>
        </p:nvSpPr>
        <p:spPr>
          <a:xfrm rot="0">
            <a:off x="969747" y="3934123"/>
            <a:ext cx="4036071" cy="931393"/>
          </a:xfrm>
          <a:prstGeom prst="rect">
            <a:avLst/>
          </a:prstGeom>
        </p:spPr>
        <p:txBody>
          <a:bodyPr anchor="t" rtlCol="false" tIns="0" lIns="0" bIns="0" rIns="0">
            <a:spAutoFit/>
          </a:bodyPr>
          <a:lstStyle/>
          <a:p>
            <a:pPr algn="l">
              <a:lnSpc>
                <a:spcPts val="3788"/>
              </a:lnSpc>
            </a:pPr>
            <a:r>
              <a:rPr lang="en-US" sz="2705" spc="135">
                <a:solidFill>
                  <a:srgbClr val="0A3D25"/>
                </a:solidFill>
                <a:latin typeface="RoxboroughCF"/>
                <a:ea typeface="RoxboroughCF"/>
                <a:cs typeface="RoxboroughCF"/>
                <a:sym typeface="RoxboroughCF"/>
              </a:rPr>
              <a:t>Amr Mohamed Abdel Monam (2100493)</a:t>
            </a:r>
          </a:p>
        </p:txBody>
      </p:sp>
      <p:sp>
        <p:nvSpPr>
          <p:cNvPr name="TextBox 28" id="28"/>
          <p:cNvSpPr txBox="true"/>
          <p:nvPr/>
        </p:nvSpPr>
        <p:spPr>
          <a:xfrm rot="0">
            <a:off x="14364859" y="4139888"/>
            <a:ext cx="4211001" cy="1380949"/>
          </a:xfrm>
          <a:prstGeom prst="rect">
            <a:avLst/>
          </a:prstGeom>
        </p:spPr>
        <p:txBody>
          <a:bodyPr anchor="t" rtlCol="false" tIns="0" lIns="0" bIns="0" rIns="0">
            <a:spAutoFit/>
          </a:bodyPr>
          <a:lstStyle/>
          <a:p>
            <a:pPr algn="l">
              <a:lnSpc>
                <a:spcPts val="3684"/>
              </a:lnSpc>
            </a:pPr>
            <a:r>
              <a:rPr lang="en-US" sz="2631" spc="131">
                <a:solidFill>
                  <a:srgbClr val="0A3D25"/>
                </a:solidFill>
                <a:latin typeface="RoxboroughCF"/>
                <a:ea typeface="RoxboroughCF"/>
                <a:cs typeface="RoxboroughCF"/>
                <a:sym typeface="RoxboroughCF"/>
              </a:rPr>
              <a:t>Kerolos Mokhtar Sedki (2100871)</a:t>
            </a:r>
          </a:p>
          <a:p>
            <a:pPr algn="l">
              <a:lnSpc>
                <a:spcPts val="3684"/>
              </a:lnSpc>
            </a:pPr>
          </a:p>
        </p:txBody>
      </p:sp>
      <p:sp>
        <p:nvSpPr>
          <p:cNvPr name="TextBox 29" id="29"/>
          <p:cNvSpPr txBox="true"/>
          <p:nvPr/>
        </p:nvSpPr>
        <p:spPr>
          <a:xfrm rot="0">
            <a:off x="10022711" y="4079359"/>
            <a:ext cx="3353594" cy="835156"/>
          </a:xfrm>
          <a:prstGeom prst="rect">
            <a:avLst/>
          </a:prstGeom>
        </p:spPr>
        <p:txBody>
          <a:bodyPr anchor="t" rtlCol="false" tIns="0" lIns="0" bIns="0" rIns="0">
            <a:spAutoFit/>
          </a:bodyPr>
          <a:lstStyle/>
          <a:p>
            <a:pPr algn="ctr">
              <a:lnSpc>
                <a:spcPts val="3317"/>
              </a:lnSpc>
            </a:pPr>
            <a:r>
              <a:rPr lang="en-US" sz="2369" spc="118">
                <a:solidFill>
                  <a:srgbClr val="0A3D25"/>
                </a:solidFill>
                <a:latin typeface="RoxboroughCF"/>
                <a:ea typeface="RoxboroughCF"/>
                <a:cs typeface="RoxboroughCF"/>
                <a:sym typeface="RoxboroughCF"/>
              </a:rPr>
              <a:t>Renad Mohamed</a:t>
            </a:r>
            <a:r>
              <a:rPr lang="en-US" sz="2369" spc="118">
                <a:solidFill>
                  <a:srgbClr val="0A3D25"/>
                </a:solidFill>
                <a:latin typeface="RoxboroughCF"/>
                <a:ea typeface="RoxboroughCF"/>
                <a:cs typeface="RoxboroughCF"/>
                <a:sym typeface="RoxboroughCF"/>
              </a:rPr>
              <a:t> </a:t>
            </a:r>
          </a:p>
          <a:p>
            <a:pPr algn="ctr">
              <a:lnSpc>
                <a:spcPts val="3317"/>
              </a:lnSpc>
              <a:spcBef>
                <a:spcPct val="0"/>
              </a:spcBef>
            </a:pPr>
            <a:r>
              <a:rPr lang="en-US" sz="2369" spc="118">
                <a:solidFill>
                  <a:srgbClr val="0A3D25"/>
                </a:solidFill>
                <a:latin typeface="RoxboroughCF"/>
                <a:ea typeface="RoxboroughCF"/>
                <a:cs typeface="RoxboroughCF"/>
                <a:sym typeface="RoxboroughCF"/>
              </a:rPr>
              <a:t>AbdElhakim (2101503)</a:t>
            </a:r>
          </a:p>
        </p:txBody>
      </p:sp>
      <p:sp>
        <p:nvSpPr>
          <p:cNvPr name="TextBox 30" id="30"/>
          <p:cNvSpPr txBox="true"/>
          <p:nvPr/>
        </p:nvSpPr>
        <p:spPr>
          <a:xfrm rot="0">
            <a:off x="7794693" y="8489647"/>
            <a:ext cx="3355228" cy="906015"/>
          </a:xfrm>
          <a:prstGeom prst="rect">
            <a:avLst/>
          </a:prstGeom>
        </p:spPr>
        <p:txBody>
          <a:bodyPr anchor="t" rtlCol="false" tIns="0" lIns="0" bIns="0" rIns="0">
            <a:spAutoFit/>
          </a:bodyPr>
          <a:lstStyle/>
          <a:p>
            <a:pPr algn="ctr">
              <a:lnSpc>
                <a:spcPts val="3612"/>
              </a:lnSpc>
              <a:spcBef>
                <a:spcPct val="0"/>
              </a:spcBef>
            </a:pPr>
            <a:r>
              <a:rPr lang="en-US" sz="2580">
                <a:solidFill>
                  <a:srgbClr val="0A3D25"/>
                </a:solidFill>
                <a:latin typeface="RoxboroughCF"/>
                <a:ea typeface="RoxboroughCF"/>
                <a:cs typeface="RoxboroughCF"/>
                <a:sym typeface="RoxboroughCF"/>
              </a:rPr>
              <a:t>Samer Ayoub Fayez (2101560)</a:t>
            </a:r>
          </a:p>
        </p:txBody>
      </p:sp>
      <p:sp>
        <p:nvSpPr>
          <p:cNvPr name="TextBox 31" id="31"/>
          <p:cNvSpPr txBox="true"/>
          <p:nvPr/>
        </p:nvSpPr>
        <p:spPr>
          <a:xfrm rot="0">
            <a:off x="13185887" y="8846189"/>
            <a:ext cx="3787773" cy="1104370"/>
          </a:xfrm>
          <a:prstGeom prst="rect">
            <a:avLst/>
          </a:prstGeom>
        </p:spPr>
        <p:txBody>
          <a:bodyPr anchor="t" rtlCol="false" tIns="0" lIns="0" bIns="0" rIns="0">
            <a:spAutoFit/>
          </a:bodyPr>
          <a:lstStyle/>
          <a:p>
            <a:pPr algn="l">
              <a:lnSpc>
                <a:spcPts val="2968"/>
              </a:lnSpc>
            </a:pPr>
            <a:r>
              <a:rPr lang="en-US" sz="2120" spc="106">
                <a:solidFill>
                  <a:srgbClr val="0A3D25"/>
                </a:solidFill>
                <a:latin typeface="RoxboroughCF"/>
                <a:ea typeface="RoxboroughCF"/>
                <a:cs typeface="RoxboroughCF"/>
                <a:sym typeface="RoxboroughCF"/>
              </a:rPr>
              <a:t>Mahmood Abdellah Fawzy (2100938)</a:t>
            </a:r>
          </a:p>
          <a:p>
            <a:pPr algn="l">
              <a:lnSpc>
                <a:spcPts val="2968"/>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0" y="-86060"/>
            <a:ext cx="19431349" cy="10930134"/>
          </a:xfrm>
          <a:custGeom>
            <a:avLst/>
            <a:gdLst/>
            <a:ahLst/>
            <a:cxnLst/>
            <a:rect r="r" b="b" t="t" l="l"/>
            <a:pathLst>
              <a:path h="10930134" w="19431349">
                <a:moveTo>
                  <a:pt x="0" y="0"/>
                </a:moveTo>
                <a:lnTo>
                  <a:pt x="19431349" y="0"/>
                </a:lnTo>
                <a:lnTo>
                  <a:pt x="19431349" y="10930134"/>
                </a:lnTo>
                <a:lnTo>
                  <a:pt x="0" y="10930134"/>
                </a:lnTo>
                <a:lnTo>
                  <a:pt x="0" y="0"/>
                </a:lnTo>
                <a:close/>
              </a:path>
            </a:pathLst>
          </a:custGeom>
          <a:blipFill>
            <a:blip r:embed="rId2"/>
            <a:stretch>
              <a:fillRect l="0" t="0" r="0" b="0"/>
            </a:stretch>
          </a:blipFill>
        </p:spPr>
      </p:sp>
      <p:sp>
        <p:nvSpPr>
          <p:cNvPr name="TextBox 3" id="3"/>
          <p:cNvSpPr txBox="true"/>
          <p:nvPr/>
        </p:nvSpPr>
        <p:spPr>
          <a:xfrm rot="0">
            <a:off x="3375044" y="4051046"/>
            <a:ext cx="13930194" cy="1245280"/>
          </a:xfrm>
          <a:prstGeom prst="rect">
            <a:avLst/>
          </a:prstGeom>
        </p:spPr>
        <p:txBody>
          <a:bodyPr anchor="t" rtlCol="false" tIns="0" lIns="0" bIns="0" rIns="0">
            <a:spAutoFit/>
          </a:bodyPr>
          <a:lstStyle/>
          <a:p>
            <a:pPr algn="ctr">
              <a:lnSpc>
                <a:spcPts val="10112"/>
              </a:lnSpc>
            </a:pPr>
            <a:r>
              <a:rPr lang="en-US" sz="7223">
                <a:solidFill>
                  <a:srgbClr val="FFB2AA"/>
                </a:solidFill>
                <a:latin typeface="Frank Ruehl BT"/>
                <a:ea typeface="Frank Ruehl BT"/>
                <a:cs typeface="Frank Ruehl BT"/>
                <a:sym typeface="Frank Ruehl BT"/>
              </a:rPr>
              <a:t>06-</a:t>
            </a:r>
            <a:r>
              <a:rPr lang="en-US" sz="7223">
                <a:solidFill>
                  <a:srgbClr val="0A3D25"/>
                </a:solidFill>
                <a:latin typeface="Frank Ruehl BT"/>
                <a:ea typeface="Frank Ruehl BT"/>
                <a:cs typeface="Frank Ruehl BT"/>
                <a:sym typeface="Frank Ruehl BT"/>
              </a:rPr>
              <a:t>Non-Functional Requirements :</a:t>
            </a:r>
            <a:r>
              <a:rPr lang="en-US" sz="7223">
                <a:solidFill>
                  <a:srgbClr val="0A3D25"/>
                </a:solidFill>
                <a:latin typeface="Frank Ruehl BT"/>
                <a:ea typeface="Frank Ruehl BT"/>
                <a:cs typeface="Frank Ruehl BT"/>
                <a:sym typeface="Frank Ruehl BT"/>
              </a:rPr>
              <a:t>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5576" y="4480062"/>
            <a:ext cx="894901" cy="1295251"/>
          </a:xfrm>
          <a:custGeom>
            <a:avLst/>
            <a:gdLst/>
            <a:ahLst/>
            <a:cxnLst/>
            <a:rect r="r" b="b" t="t" l="l"/>
            <a:pathLst>
              <a:path h="1295251" w="894901">
                <a:moveTo>
                  <a:pt x="0" y="0"/>
                </a:moveTo>
                <a:lnTo>
                  <a:pt x="894900" y="0"/>
                </a:lnTo>
                <a:lnTo>
                  <a:pt x="894900" y="1295251"/>
                </a:lnTo>
                <a:lnTo>
                  <a:pt x="0" y="12952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40652" y="4480062"/>
            <a:ext cx="1106962" cy="985196"/>
          </a:xfrm>
          <a:custGeom>
            <a:avLst/>
            <a:gdLst/>
            <a:ahLst/>
            <a:cxnLst/>
            <a:rect r="r" b="b" t="t" l="l"/>
            <a:pathLst>
              <a:path h="985196" w="1106962">
                <a:moveTo>
                  <a:pt x="0" y="0"/>
                </a:moveTo>
                <a:lnTo>
                  <a:pt x="1106962" y="0"/>
                </a:lnTo>
                <a:lnTo>
                  <a:pt x="1106962" y="985196"/>
                </a:lnTo>
                <a:lnTo>
                  <a:pt x="0" y="985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788647" y="4279594"/>
            <a:ext cx="1228359" cy="1495719"/>
          </a:xfrm>
          <a:custGeom>
            <a:avLst/>
            <a:gdLst/>
            <a:ahLst/>
            <a:cxnLst/>
            <a:rect r="r" b="b" t="t" l="l"/>
            <a:pathLst>
              <a:path h="1495719" w="1228359">
                <a:moveTo>
                  <a:pt x="0" y="0"/>
                </a:moveTo>
                <a:lnTo>
                  <a:pt x="1228359" y="0"/>
                </a:lnTo>
                <a:lnTo>
                  <a:pt x="1228359" y="1495719"/>
                </a:lnTo>
                <a:lnTo>
                  <a:pt x="0" y="14957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0482" y="-157816"/>
            <a:ext cx="18436513" cy="10370539"/>
          </a:xfrm>
          <a:custGeom>
            <a:avLst/>
            <a:gdLst/>
            <a:ahLst/>
            <a:cxnLst/>
            <a:rect r="r" b="b" t="t" l="l"/>
            <a:pathLst>
              <a:path h="10370539" w="18436513">
                <a:moveTo>
                  <a:pt x="0" y="0"/>
                </a:moveTo>
                <a:lnTo>
                  <a:pt x="18436514" y="0"/>
                </a:lnTo>
                <a:lnTo>
                  <a:pt x="18436514" y="10370539"/>
                </a:lnTo>
                <a:lnTo>
                  <a:pt x="0" y="10370539"/>
                </a:lnTo>
                <a:lnTo>
                  <a:pt x="0" y="0"/>
                </a:lnTo>
                <a:close/>
              </a:path>
            </a:pathLst>
          </a:custGeom>
          <a:blipFill>
            <a:blip r:embed="rId8"/>
            <a:stretch>
              <a:fillRect l="0" t="0" r="0" b="0"/>
            </a:stretch>
          </a:blipFill>
        </p:spPr>
      </p:sp>
      <p:sp>
        <p:nvSpPr>
          <p:cNvPr name="TextBox 6" id="6"/>
          <p:cNvSpPr txBox="true"/>
          <p:nvPr/>
        </p:nvSpPr>
        <p:spPr>
          <a:xfrm rot="0">
            <a:off x="3557255" y="1926448"/>
            <a:ext cx="12784899" cy="1201546"/>
          </a:xfrm>
          <a:prstGeom prst="rect">
            <a:avLst/>
          </a:prstGeom>
        </p:spPr>
        <p:txBody>
          <a:bodyPr anchor="t" rtlCol="false" tIns="0" lIns="0" bIns="0" rIns="0">
            <a:spAutoFit/>
          </a:bodyPr>
          <a:lstStyle/>
          <a:p>
            <a:pPr algn="ctr" marL="0" indent="0" lvl="0">
              <a:lnSpc>
                <a:spcPts val="9694"/>
              </a:lnSpc>
            </a:pPr>
            <a:r>
              <a:rPr lang="en-US" sz="7400" spc="-74">
                <a:solidFill>
                  <a:srgbClr val="FFB2AA"/>
                </a:solidFill>
                <a:latin typeface="Quotes Caps"/>
                <a:ea typeface="Quotes Caps"/>
                <a:cs typeface="Quotes Caps"/>
                <a:sym typeface="Quotes Caps"/>
              </a:rPr>
              <a:t>06-</a:t>
            </a:r>
            <a:r>
              <a:rPr lang="en-US" sz="7400" spc="-74">
                <a:solidFill>
                  <a:srgbClr val="442C58"/>
                </a:solidFill>
                <a:latin typeface="Quotes Caps"/>
                <a:ea typeface="Quotes Caps"/>
                <a:cs typeface="Quotes Caps"/>
                <a:sym typeface="Quotes Caps"/>
              </a:rPr>
              <a:t>NON-FUNCTIONALITY REQUIREMENTS :</a:t>
            </a:r>
            <a:r>
              <a:rPr lang="en-US" sz="7400" spc="-74">
                <a:solidFill>
                  <a:srgbClr val="442C58"/>
                </a:solidFill>
                <a:latin typeface="Quotes Caps"/>
                <a:ea typeface="Quotes Caps"/>
                <a:cs typeface="Quotes Caps"/>
                <a:sym typeface="Quotes Caps"/>
              </a:rPr>
              <a:t> </a:t>
            </a:r>
          </a:p>
        </p:txBody>
      </p:sp>
      <p:sp>
        <p:nvSpPr>
          <p:cNvPr name="TextBox 7" id="7"/>
          <p:cNvSpPr txBox="true"/>
          <p:nvPr/>
        </p:nvSpPr>
        <p:spPr>
          <a:xfrm rot="0">
            <a:off x="12295109" y="5727688"/>
            <a:ext cx="4995827" cy="2499464"/>
          </a:xfrm>
          <a:prstGeom prst="rect">
            <a:avLst/>
          </a:prstGeom>
        </p:spPr>
        <p:txBody>
          <a:bodyPr anchor="t" rtlCol="false" tIns="0" lIns="0" bIns="0" rIns="0">
            <a:spAutoFit/>
          </a:bodyPr>
          <a:lstStyle/>
          <a:p>
            <a:pPr algn="ctr">
              <a:lnSpc>
                <a:spcPts val="3984"/>
              </a:lnSpc>
            </a:pPr>
            <a:r>
              <a:rPr lang="en-US" sz="2845" spc="142">
                <a:solidFill>
                  <a:srgbClr val="0A3D25"/>
                </a:solidFill>
                <a:latin typeface="Canva Sans"/>
                <a:ea typeface="Canva Sans"/>
                <a:cs typeface="Canva Sans"/>
                <a:sym typeface="Canva Sans"/>
              </a:rPr>
              <a:t> The platform should be easy to use and navigate for users of all technical backgrounds.</a:t>
            </a:r>
          </a:p>
          <a:p>
            <a:pPr algn="ctr">
              <a:lnSpc>
                <a:spcPts val="3984"/>
              </a:lnSpc>
            </a:pPr>
          </a:p>
        </p:txBody>
      </p:sp>
      <p:sp>
        <p:nvSpPr>
          <p:cNvPr name="TextBox 8" id="8"/>
          <p:cNvSpPr txBox="true"/>
          <p:nvPr/>
        </p:nvSpPr>
        <p:spPr>
          <a:xfrm rot="0">
            <a:off x="1475576" y="5867369"/>
            <a:ext cx="4844055" cy="2446279"/>
          </a:xfrm>
          <a:prstGeom prst="rect">
            <a:avLst/>
          </a:prstGeom>
        </p:spPr>
        <p:txBody>
          <a:bodyPr anchor="t" rtlCol="false" tIns="0" lIns="0" bIns="0" rIns="0">
            <a:spAutoFit/>
          </a:bodyPr>
          <a:lstStyle/>
          <a:p>
            <a:pPr algn="ctr">
              <a:lnSpc>
                <a:spcPts val="3240"/>
              </a:lnSpc>
            </a:pPr>
            <a:r>
              <a:rPr lang="en-US" sz="2314" spc="115">
                <a:solidFill>
                  <a:srgbClr val="0A3D25"/>
                </a:solidFill>
                <a:latin typeface="Canva Sans"/>
                <a:ea typeface="Canva Sans"/>
                <a:cs typeface="Canva Sans"/>
                <a:sym typeface="Canva Sans"/>
              </a:rPr>
              <a:t> The platform should be designed to allow for future expansion, such as adding new features or supporting more users.</a:t>
            </a:r>
          </a:p>
          <a:p>
            <a:pPr algn="ctr">
              <a:lnSpc>
                <a:spcPts val="3240"/>
              </a:lnSpc>
            </a:pPr>
          </a:p>
        </p:txBody>
      </p:sp>
      <p:sp>
        <p:nvSpPr>
          <p:cNvPr name="TextBox 9" id="9"/>
          <p:cNvSpPr txBox="true"/>
          <p:nvPr/>
        </p:nvSpPr>
        <p:spPr>
          <a:xfrm rot="0">
            <a:off x="6902436" y="5795108"/>
            <a:ext cx="4672605" cy="2590800"/>
          </a:xfrm>
          <a:prstGeom prst="rect">
            <a:avLst/>
          </a:prstGeom>
        </p:spPr>
        <p:txBody>
          <a:bodyPr anchor="t" rtlCol="false" tIns="0" lIns="0" bIns="0" rIns="0">
            <a:spAutoFit/>
          </a:bodyPr>
          <a:lstStyle/>
          <a:p>
            <a:pPr algn="ctr">
              <a:lnSpc>
                <a:spcPts val="4199"/>
              </a:lnSpc>
            </a:pPr>
            <a:r>
              <a:rPr lang="en-US" sz="2999" spc="149">
                <a:solidFill>
                  <a:srgbClr val="0A3D25"/>
                </a:solidFill>
                <a:latin typeface="Canva Sans"/>
                <a:ea typeface="Canva Sans"/>
                <a:cs typeface="Canva Sans"/>
                <a:sym typeface="Canva Sans"/>
              </a:rPr>
              <a:t> The system should be compatible with major web browsers and mobile devices.</a:t>
            </a:r>
          </a:p>
          <a:p>
            <a:pPr algn="ctr">
              <a:lnSpc>
                <a:spcPts val="4199"/>
              </a:lnSpc>
            </a:pPr>
          </a:p>
        </p:txBody>
      </p:sp>
      <p:sp>
        <p:nvSpPr>
          <p:cNvPr name="TextBox 10" id="10"/>
          <p:cNvSpPr txBox="true"/>
          <p:nvPr/>
        </p:nvSpPr>
        <p:spPr>
          <a:xfrm rot="0">
            <a:off x="2386203" y="4745542"/>
            <a:ext cx="3285728" cy="711811"/>
          </a:xfrm>
          <a:prstGeom prst="rect">
            <a:avLst/>
          </a:prstGeom>
        </p:spPr>
        <p:txBody>
          <a:bodyPr anchor="t" rtlCol="false" tIns="0" lIns="0" bIns="0" rIns="0">
            <a:spAutoFit/>
          </a:bodyPr>
          <a:lstStyle/>
          <a:p>
            <a:pPr algn="ctr">
              <a:lnSpc>
                <a:spcPts val="5916"/>
              </a:lnSpc>
            </a:pPr>
            <a:r>
              <a:rPr lang="en-US" sz="4225" b="true">
                <a:solidFill>
                  <a:srgbClr val="0A3D25"/>
                </a:solidFill>
                <a:latin typeface="Canva Sans Bold"/>
                <a:ea typeface="Canva Sans Bold"/>
                <a:cs typeface="Canva Sans Bold"/>
                <a:sym typeface="Canva Sans Bold"/>
              </a:rPr>
              <a:t>Scalability:</a:t>
            </a:r>
          </a:p>
        </p:txBody>
      </p:sp>
      <p:sp>
        <p:nvSpPr>
          <p:cNvPr name="TextBox 11" id="11"/>
          <p:cNvSpPr txBox="true"/>
          <p:nvPr/>
        </p:nvSpPr>
        <p:spPr>
          <a:xfrm rot="0">
            <a:off x="13535562" y="4456795"/>
            <a:ext cx="3292219" cy="762595"/>
          </a:xfrm>
          <a:prstGeom prst="rect">
            <a:avLst/>
          </a:prstGeom>
        </p:spPr>
        <p:txBody>
          <a:bodyPr anchor="t" rtlCol="false" tIns="0" lIns="0" bIns="0" rIns="0">
            <a:spAutoFit/>
          </a:bodyPr>
          <a:lstStyle/>
          <a:p>
            <a:pPr algn="ctr">
              <a:lnSpc>
                <a:spcPts val="6267"/>
              </a:lnSpc>
            </a:pPr>
            <a:r>
              <a:rPr lang="en-US" sz="4476" b="true">
                <a:solidFill>
                  <a:srgbClr val="0A3D25"/>
                </a:solidFill>
                <a:latin typeface="Canva Sans Bold"/>
                <a:ea typeface="Canva Sans Bold"/>
                <a:cs typeface="Canva Sans Bold"/>
                <a:sym typeface="Canva Sans Bold"/>
              </a:rPr>
              <a:t>Usability :</a:t>
            </a:r>
          </a:p>
        </p:txBody>
      </p:sp>
      <p:sp>
        <p:nvSpPr>
          <p:cNvPr name="TextBox 12" id="12"/>
          <p:cNvSpPr txBox="true"/>
          <p:nvPr/>
        </p:nvSpPr>
        <p:spPr>
          <a:xfrm rot="0">
            <a:off x="8036056" y="4805238"/>
            <a:ext cx="3427670" cy="587771"/>
          </a:xfrm>
          <a:prstGeom prst="rect">
            <a:avLst/>
          </a:prstGeom>
        </p:spPr>
        <p:txBody>
          <a:bodyPr anchor="t" rtlCol="false" tIns="0" lIns="0" bIns="0" rIns="0">
            <a:spAutoFit/>
          </a:bodyPr>
          <a:lstStyle/>
          <a:p>
            <a:pPr algn="ctr">
              <a:lnSpc>
                <a:spcPts val="4878"/>
              </a:lnSpc>
            </a:pPr>
            <a:r>
              <a:rPr lang="en-US" sz="3484" b="true">
                <a:solidFill>
                  <a:srgbClr val="0A3D25"/>
                </a:solidFill>
                <a:latin typeface="Canva Sans Bold"/>
                <a:ea typeface="Canva Sans Bold"/>
                <a:cs typeface="Canva Sans Bold"/>
                <a:sym typeface="Canva Sans Bold"/>
              </a:rPr>
              <a:t>Compatibility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3265" y="-1009611"/>
            <a:ext cx="20507800" cy="13435747"/>
          </a:xfrm>
          <a:custGeom>
            <a:avLst/>
            <a:gdLst/>
            <a:ahLst/>
            <a:cxnLst/>
            <a:rect r="r" b="b" t="t" l="l"/>
            <a:pathLst>
              <a:path h="13435747" w="20507800">
                <a:moveTo>
                  <a:pt x="0" y="0"/>
                </a:moveTo>
                <a:lnTo>
                  <a:pt x="20507800" y="0"/>
                </a:lnTo>
                <a:lnTo>
                  <a:pt x="20507800" y="13435747"/>
                </a:lnTo>
                <a:lnTo>
                  <a:pt x="0" y="13435747"/>
                </a:lnTo>
                <a:lnTo>
                  <a:pt x="0" y="0"/>
                </a:lnTo>
                <a:close/>
              </a:path>
            </a:pathLst>
          </a:custGeom>
          <a:blipFill>
            <a:blip r:embed="rId2"/>
            <a:stretch>
              <a:fillRect l="-8235" t="0" r="-8235" b="0"/>
            </a:stretch>
          </a:blipFill>
        </p:spPr>
      </p:sp>
      <p:sp>
        <p:nvSpPr>
          <p:cNvPr name="TextBox 3" id="3"/>
          <p:cNvSpPr txBox="true"/>
          <p:nvPr/>
        </p:nvSpPr>
        <p:spPr>
          <a:xfrm rot="0">
            <a:off x="5626345" y="3629530"/>
            <a:ext cx="9178528" cy="3244005"/>
          </a:xfrm>
          <a:prstGeom prst="rect">
            <a:avLst/>
          </a:prstGeom>
        </p:spPr>
        <p:txBody>
          <a:bodyPr anchor="t" rtlCol="false" tIns="0" lIns="0" bIns="0" rIns="0">
            <a:spAutoFit/>
          </a:bodyPr>
          <a:lstStyle/>
          <a:p>
            <a:pPr algn="ctr">
              <a:lnSpc>
                <a:spcPts val="26471"/>
              </a:lnSpc>
            </a:pPr>
            <a:r>
              <a:rPr lang="en-US" sz="18908">
                <a:solidFill>
                  <a:srgbClr val="FFB2AA"/>
                </a:solidFill>
                <a:latin typeface="Frank Ruehl BT"/>
                <a:ea typeface="Frank Ruehl BT"/>
                <a:cs typeface="Frank Ruehl BT"/>
                <a:sym typeface="Frank Ruehl BT"/>
              </a:rPr>
              <a:t>07</a:t>
            </a:r>
            <a:r>
              <a:rPr lang="en-US" sz="18908">
                <a:solidFill>
                  <a:srgbClr val="0E7658"/>
                </a:solidFill>
                <a:latin typeface="Frank Ruehl BT"/>
                <a:ea typeface="Frank Ruehl BT"/>
                <a:cs typeface="Frank Ruehl BT"/>
                <a:sym typeface="Frank Ruehl BT"/>
              </a:rPr>
              <a:t>-Goals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22429" y="-1417168"/>
            <a:ext cx="21325721" cy="11995718"/>
          </a:xfrm>
          <a:custGeom>
            <a:avLst/>
            <a:gdLst/>
            <a:ahLst/>
            <a:cxnLst/>
            <a:rect r="r" b="b" t="t" l="l"/>
            <a:pathLst>
              <a:path h="11995718" w="21325721">
                <a:moveTo>
                  <a:pt x="0" y="0"/>
                </a:moveTo>
                <a:lnTo>
                  <a:pt x="21325721" y="0"/>
                </a:lnTo>
                <a:lnTo>
                  <a:pt x="21325721" y="11995718"/>
                </a:lnTo>
                <a:lnTo>
                  <a:pt x="0" y="11995718"/>
                </a:lnTo>
                <a:lnTo>
                  <a:pt x="0" y="0"/>
                </a:lnTo>
                <a:close/>
              </a:path>
            </a:pathLst>
          </a:custGeom>
          <a:blipFill>
            <a:blip r:embed="rId2"/>
            <a:stretch>
              <a:fillRect l="0" t="0" r="0" b="0"/>
            </a:stretch>
          </a:blipFill>
        </p:spPr>
      </p:sp>
      <p:sp>
        <p:nvSpPr>
          <p:cNvPr name="Freeform 3" id="3"/>
          <p:cNvSpPr/>
          <p:nvPr/>
        </p:nvSpPr>
        <p:spPr>
          <a:xfrm flipH="false" flipV="false" rot="0">
            <a:off x="9655015" y="5143500"/>
            <a:ext cx="4377340" cy="2960674"/>
          </a:xfrm>
          <a:custGeom>
            <a:avLst/>
            <a:gdLst/>
            <a:ahLst/>
            <a:cxnLst/>
            <a:rect r="r" b="b" t="t" l="l"/>
            <a:pathLst>
              <a:path h="2960674" w="4377340">
                <a:moveTo>
                  <a:pt x="0" y="0"/>
                </a:moveTo>
                <a:lnTo>
                  <a:pt x="4377340" y="0"/>
                </a:lnTo>
                <a:lnTo>
                  <a:pt x="4377340" y="2960674"/>
                </a:lnTo>
                <a:lnTo>
                  <a:pt x="0" y="29606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655015" y="1152611"/>
            <a:ext cx="3187585" cy="3428080"/>
          </a:xfrm>
          <a:custGeom>
            <a:avLst/>
            <a:gdLst/>
            <a:ahLst/>
            <a:cxnLst/>
            <a:rect r="r" b="b" t="t" l="l"/>
            <a:pathLst>
              <a:path h="3428080" w="3187585">
                <a:moveTo>
                  <a:pt x="0" y="0"/>
                </a:moveTo>
                <a:lnTo>
                  <a:pt x="3187584" y="0"/>
                </a:lnTo>
                <a:lnTo>
                  <a:pt x="3187584" y="3428080"/>
                </a:lnTo>
                <a:lnTo>
                  <a:pt x="0" y="3428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340228" y="1346835"/>
            <a:ext cx="3463903" cy="4440901"/>
          </a:xfrm>
          <a:custGeom>
            <a:avLst/>
            <a:gdLst/>
            <a:ahLst/>
            <a:cxnLst/>
            <a:rect r="r" b="b" t="t" l="l"/>
            <a:pathLst>
              <a:path h="4440901" w="3463903">
                <a:moveTo>
                  <a:pt x="0" y="0"/>
                </a:moveTo>
                <a:lnTo>
                  <a:pt x="3463903" y="0"/>
                </a:lnTo>
                <a:lnTo>
                  <a:pt x="3463903" y="4440901"/>
                </a:lnTo>
                <a:lnTo>
                  <a:pt x="0" y="44409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44298" y="666750"/>
            <a:ext cx="6288501" cy="1226820"/>
          </a:xfrm>
          <a:prstGeom prst="rect">
            <a:avLst/>
          </a:prstGeom>
        </p:spPr>
        <p:txBody>
          <a:bodyPr anchor="t" rtlCol="false" tIns="0" lIns="0" bIns="0" rIns="0">
            <a:spAutoFit/>
          </a:bodyPr>
          <a:lstStyle/>
          <a:p>
            <a:pPr algn="l">
              <a:lnSpc>
                <a:spcPts val="10080"/>
              </a:lnSpc>
            </a:pPr>
            <a:r>
              <a:rPr lang="en-US" sz="7200" spc="359">
                <a:solidFill>
                  <a:srgbClr val="292E54"/>
                </a:solidFill>
                <a:latin typeface="Quotes Caps"/>
                <a:ea typeface="Quotes Caps"/>
                <a:cs typeface="Quotes Caps"/>
                <a:sym typeface="Quotes Caps"/>
              </a:rPr>
              <a:t> </a:t>
            </a:r>
            <a:r>
              <a:rPr lang="en-US" sz="7200" spc="359">
                <a:solidFill>
                  <a:srgbClr val="442C58"/>
                </a:solidFill>
                <a:latin typeface="Quotes Caps"/>
                <a:ea typeface="Quotes Caps"/>
                <a:cs typeface="Quotes Caps"/>
                <a:sym typeface="Quotes Caps"/>
              </a:rPr>
              <a:t>Goals</a:t>
            </a:r>
            <a:r>
              <a:rPr lang="en-US" sz="7200" spc="359">
                <a:solidFill>
                  <a:srgbClr val="292E54"/>
                </a:solidFill>
                <a:latin typeface="Quotes Caps"/>
                <a:ea typeface="Quotes Caps"/>
                <a:cs typeface="Quotes Caps"/>
                <a:sym typeface="Quotes Caps"/>
              </a:rPr>
              <a:t> :</a:t>
            </a:r>
          </a:p>
        </p:txBody>
      </p:sp>
      <p:sp>
        <p:nvSpPr>
          <p:cNvPr name="TextBox 7" id="7"/>
          <p:cNvSpPr txBox="true"/>
          <p:nvPr/>
        </p:nvSpPr>
        <p:spPr>
          <a:xfrm rot="0">
            <a:off x="496698" y="2281857"/>
            <a:ext cx="6838244" cy="1856459"/>
          </a:xfrm>
          <a:prstGeom prst="rect">
            <a:avLst/>
          </a:prstGeom>
        </p:spPr>
        <p:txBody>
          <a:bodyPr anchor="t" rtlCol="false" tIns="0" lIns="0" bIns="0" rIns="0">
            <a:spAutoFit/>
          </a:bodyPr>
          <a:lstStyle/>
          <a:p>
            <a:pPr algn="l">
              <a:lnSpc>
                <a:spcPts val="3725"/>
              </a:lnSpc>
            </a:pPr>
            <a:r>
              <a:rPr lang="en-US" sz="2661" spc="133">
                <a:solidFill>
                  <a:srgbClr val="0A3D25"/>
                </a:solidFill>
                <a:latin typeface="Canva Sans"/>
                <a:ea typeface="Canva Sans"/>
                <a:cs typeface="Canva Sans"/>
                <a:sym typeface="Canva Sans"/>
              </a:rPr>
              <a:t> 1- Provide an Easy-to-use Flower Identification System: Help beginners and flower enthusiasts identify flowers effortlessly.</a:t>
            </a:r>
          </a:p>
        </p:txBody>
      </p:sp>
      <p:sp>
        <p:nvSpPr>
          <p:cNvPr name="TextBox 8" id="8"/>
          <p:cNvSpPr txBox="true"/>
          <p:nvPr/>
        </p:nvSpPr>
        <p:spPr>
          <a:xfrm rot="0">
            <a:off x="496698" y="5224075"/>
            <a:ext cx="6288501" cy="2040890"/>
          </a:xfrm>
          <a:prstGeom prst="rect">
            <a:avLst/>
          </a:prstGeom>
        </p:spPr>
        <p:txBody>
          <a:bodyPr anchor="t" rtlCol="false" tIns="0" lIns="0" bIns="0" rIns="0">
            <a:spAutoFit/>
          </a:bodyPr>
          <a:lstStyle/>
          <a:p>
            <a:pPr algn="l">
              <a:lnSpc>
                <a:spcPts val="4060"/>
              </a:lnSpc>
            </a:pPr>
            <a:r>
              <a:rPr lang="en-US" sz="2900" spc="145">
                <a:solidFill>
                  <a:srgbClr val="442C58"/>
                </a:solidFill>
                <a:latin typeface="Canva Sans"/>
                <a:ea typeface="Canva Sans"/>
                <a:cs typeface="Canva Sans"/>
                <a:sym typeface="Canva Sans"/>
              </a:rPr>
              <a:t>2-Create a Reliable Source for Flower Care: Provide useful information about flowers and essential flower care tips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9403285" cy="10914348"/>
          </a:xfrm>
          <a:custGeom>
            <a:avLst/>
            <a:gdLst/>
            <a:ahLst/>
            <a:cxnLst/>
            <a:rect r="r" b="b" t="t" l="l"/>
            <a:pathLst>
              <a:path h="10914348" w="19403285">
                <a:moveTo>
                  <a:pt x="0" y="0"/>
                </a:moveTo>
                <a:lnTo>
                  <a:pt x="19403285" y="0"/>
                </a:lnTo>
                <a:lnTo>
                  <a:pt x="19403285" y="10914348"/>
                </a:lnTo>
                <a:lnTo>
                  <a:pt x="0" y="10914348"/>
                </a:lnTo>
                <a:lnTo>
                  <a:pt x="0" y="0"/>
                </a:lnTo>
                <a:close/>
              </a:path>
            </a:pathLst>
          </a:custGeom>
          <a:blipFill>
            <a:blip r:embed="rId2"/>
            <a:stretch>
              <a:fillRect l="0" t="0" r="0" b="0"/>
            </a:stretch>
          </a:blipFill>
        </p:spPr>
      </p:sp>
      <p:sp>
        <p:nvSpPr>
          <p:cNvPr name="Freeform 3" id="3"/>
          <p:cNvSpPr/>
          <p:nvPr/>
        </p:nvSpPr>
        <p:spPr>
          <a:xfrm flipH="false" flipV="false" rot="0">
            <a:off x="10637776" y="2254469"/>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3"/>
            <a:stretch>
              <a:fillRect l="0" t="0" r="0" b="0"/>
            </a:stretch>
          </a:blipFill>
        </p:spPr>
      </p:sp>
      <p:sp>
        <p:nvSpPr>
          <p:cNvPr name="TextBox 4" id="4"/>
          <p:cNvSpPr txBox="true"/>
          <p:nvPr/>
        </p:nvSpPr>
        <p:spPr>
          <a:xfrm rot="0">
            <a:off x="2556153" y="3687099"/>
            <a:ext cx="7671160" cy="2361336"/>
          </a:xfrm>
          <a:prstGeom prst="rect">
            <a:avLst/>
          </a:prstGeom>
        </p:spPr>
        <p:txBody>
          <a:bodyPr anchor="t" rtlCol="false" tIns="0" lIns="0" bIns="0" rIns="0">
            <a:spAutoFit/>
          </a:bodyPr>
          <a:lstStyle/>
          <a:p>
            <a:pPr algn="ctr">
              <a:lnSpc>
                <a:spcPts val="9497"/>
              </a:lnSpc>
            </a:pPr>
            <a:r>
              <a:rPr lang="en-US" sz="6784">
                <a:solidFill>
                  <a:srgbClr val="FFB2AA"/>
                </a:solidFill>
                <a:latin typeface="Frank Ruehl BT"/>
                <a:ea typeface="Frank Ruehl BT"/>
                <a:cs typeface="Frank Ruehl BT"/>
                <a:sym typeface="Frank Ruehl BT"/>
              </a:rPr>
              <a:t>08</a:t>
            </a:r>
            <a:r>
              <a:rPr lang="en-US" sz="6784">
                <a:solidFill>
                  <a:srgbClr val="0A3D25"/>
                </a:solidFill>
                <a:latin typeface="Frank Ruehl BT"/>
                <a:ea typeface="Frank Ruehl BT"/>
                <a:cs typeface="Frank Ruehl BT"/>
                <a:sym typeface="Frank Ruehl BT"/>
              </a:rPr>
              <a:t>-Diagrames (UseCase)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9226534" cy="10287000"/>
          </a:xfrm>
          <a:custGeom>
            <a:avLst/>
            <a:gdLst/>
            <a:ahLst/>
            <a:cxnLst/>
            <a:rect r="r" b="b" t="t" l="l"/>
            <a:pathLst>
              <a:path h="10287000" w="19226534">
                <a:moveTo>
                  <a:pt x="0" y="0"/>
                </a:moveTo>
                <a:lnTo>
                  <a:pt x="19226534" y="0"/>
                </a:lnTo>
                <a:lnTo>
                  <a:pt x="19226534" y="10287000"/>
                </a:lnTo>
                <a:lnTo>
                  <a:pt x="0" y="10287000"/>
                </a:lnTo>
                <a:lnTo>
                  <a:pt x="0" y="0"/>
                </a:lnTo>
                <a:close/>
              </a:path>
            </a:pathLst>
          </a:custGeom>
          <a:blipFill>
            <a:blip r:embed="rId2"/>
            <a:stretch>
              <a:fillRect l="0" t="0" r="0" b="-5131"/>
            </a:stretch>
          </a:blipFill>
        </p:spPr>
      </p:sp>
      <p:sp>
        <p:nvSpPr>
          <p:cNvPr name="Freeform 3" id="3"/>
          <p:cNvSpPr/>
          <p:nvPr/>
        </p:nvSpPr>
        <p:spPr>
          <a:xfrm flipH="false" flipV="false" rot="0">
            <a:off x="2591227" y="1747849"/>
            <a:ext cx="14044081" cy="8075347"/>
          </a:xfrm>
          <a:custGeom>
            <a:avLst/>
            <a:gdLst/>
            <a:ahLst/>
            <a:cxnLst/>
            <a:rect r="r" b="b" t="t" l="l"/>
            <a:pathLst>
              <a:path h="8075347" w="14044081">
                <a:moveTo>
                  <a:pt x="0" y="0"/>
                </a:moveTo>
                <a:lnTo>
                  <a:pt x="14044081" y="0"/>
                </a:lnTo>
                <a:lnTo>
                  <a:pt x="14044081" y="8075347"/>
                </a:lnTo>
                <a:lnTo>
                  <a:pt x="0" y="8075347"/>
                </a:lnTo>
                <a:lnTo>
                  <a:pt x="0" y="0"/>
                </a:lnTo>
                <a:close/>
              </a:path>
            </a:pathLst>
          </a:custGeom>
          <a:blipFill>
            <a:blip r:embed="rId3"/>
            <a:stretch>
              <a:fillRect l="0" t="0" r="0" b="0"/>
            </a:stretch>
          </a:blipFill>
        </p:spPr>
      </p:sp>
      <p:sp>
        <p:nvSpPr>
          <p:cNvPr name="TextBox 4" id="4"/>
          <p:cNvSpPr txBox="true"/>
          <p:nvPr/>
        </p:nvSpPr>
        <p:spPr>
          <a:xfrm rot="0">
            <a:off x="8262027" y="643506"/>
            <a:ext cx="2702481" cy="1104344"/>
          </a:xfrm>
          <a:prstGeom prst="rect">
            <a:avLst/>
          </a:prstGeom>
        </p:spPr>
        <p:txBody>
          <a:bodyPr anchor="t" rtlCol="false" tIns="0" lIns="0" bIns="0" rIns="0">
            <a:spAutoFit/>
          </a:bodyPr>
          <a:lstStyle/>
          <a:p>
            <a:pPr algn="ctr">
              <a:lnSpc>
                <a:spcPts val="8983"/>
              </a:lnSpc>
              <a:spcBef>
                <a:spcPct val="0"/>
              </a:spcBef>
            </a:pPr>
            <a:r>
              <a:rPr lang="en-US" sz="6857" spc="-68">
                <a:solidFill>
                  <a:srgbClr val="0A3D25"/>
                </a:solidFill>
                <a:latin typeface="Quotes Caps"/>
                <a:ea typeface="Quotes Caps"/>
                <a:cs typeface="Quotes Caps"/>
                <a:sym typeface="Quotes Caps"/>
              </a:rPr>
              <a:t>-USECASE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724968" y="-78379"/>
            <a:ext cx="19313695" cy="10863954"/>
          </a:xfrm>
          <a:custGeom>
            <a:avLst/>
            <a:gdLst/>
            <a:ahLst/>
            <a:cxnLst/>
            <a:rect r="r" b="b" t="t" l="l"/>
            <a:pathLst>
              <a:path h="10863954" w="19313695">
                <a:moveTo>
                  <a:pt x="0" y="0"/>
                </a:moveTo>
                <a:lnTo>
                  <a:pt x="19313696" y="0"/>
                </a:lnTo>
                <a:lnTo>
                  <a:pt x="19313696" y="10863954"/>
                </a:lnTo>
                <a:lnTo>
                  <a:pt x="0" y="10863954"/>
                </a:lnTo>
                <a:lnTo>
                  <a:pt x="0" y="0"/>
                </a:lnTo>
                <a:close/>
              </a:path>
            </a:pathLst>
          </a:custGeom>
          <a:blipFill>
            <a:blip r:embed="rId2"/>
            <a:stretch>
              <a:fillRect l="0" t="0" r="0" b="0"/>
            </a:stretch>
          </a:blipFill>
        </p:spPr>
      </p:sp>
      <p:sp>
        <p:nvSpPr>
          <p:cNvPr name="Freeform 3" id="3"/>
          <p:cNvSpPr/>
          <p:nvPr/>
        </p:nvSpPr>
        <p:spPr>
          <a:xfrm flipH="false" flipV="false" rot="0">
            <a:off x="11770093" y="2254469"/>
            <a:ext cx="5778062" cy="5778062"/>
          </a:xfrm>
          <a:custGeom>
            <a:avLst/>
            <a:gdLst/>
            <a:ahLst/>
            <a:cxnLst/>
            <a:rect r="r" b="b" t="t" l="l"/>
            <a:pathLst>
              <a:path h="5778062" w="5778062">
                <a:moveTo>
                  <a:pt x="0" y="0"/>
                </a:moveTo>
                <a:lnTo>
                  <a:pt x="5778063" y="0"/>
                </a:lnTo>
                <a:lnTo>
                  <a:pt x="5778063" y="5778062"/>
                </a:lnTo>
                <a:lnTo>
                  <a:pt x="0" y="5778062"/>
                </a:lnTo>
                <a:lnTo>
                  <a:pt x="0" y="0"/>
                </a:lnTo>
                <a:close/>
              </a:path>
            </a:pathLst>
          </a:custGeom>
          <a:blipFill>
            <a:blip r:embed="rId3"/>
            <a:stretch>
              <a:fillRect l="0" t="0" r="0" b="0"/>
            </a:stretch>
          </a:blipFill>
        </p:spPr>
      </p:sp>
      <p:sp>
        <p:nvSpPr>
          <p:cNvPr name="TextBox 4" id="4"/>
          <p:cNvSpPr txBox="true"/>
          <p:nvPr/>
        </p:nvSpPr>
        <p:spPr>
          <a:xfrm rot="0">
            <a:off x="1028700" y="3886689"/>
            <a:ext cx="10355098" cy="1466909"/>
          </a:xfrm>
          <a:prstGeom prst="rect">
            <a:avLst/>
          </a:prstGeom>
        </p:spPr>
        <p:txBody>
          <a:bodyPr anchor="t" rtlCol="false" tIns="0" lIns="0" bIns="0" rIns="0">
            <a:spAutoFit/>
          </a:bodyPr>
          <a:lstStyle/>
          <a:p>
            <a:pPr algn="ctr">
              <a:lnSpc>
                <a:spcPts val="12071"/>
              </a:lnSpc>
            </a:pPr>
            <a:r>
              <a:rPr lang="en-US" sz="8622">
                <a:solidFill>
                  <a:srgbClr val="FFB2AA"/>
                </a:solidFill>
                <a:latin typeface="Quotes Caps"/>
                <a:ea typeface="Quotes Caps"/>
                <a:cs typeface="Quotes Caps"/>
                <a:sym typeface="Quotes Caps"/>
              </a:rPr>
              <a:t>08</a:t>
            </a:r>
            <a:r>
              <a:rPr lang="en-US" sz="8622">
                <a:solidFill>
                  <a:srgbClr val="000000"/>
                </a:solidFill>
                <a:latin typeface="Quotes Caps"/>
                <a:ea typeface="Quotes Caps"/>
                <a:cs typeface="Quotes Caps"/>
                <a:sym typeface="Quotes Caps"/>
              </a:rPr>
              <a:t>-Diagrames (sequence)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590405" y="305327"/>
            <a:ext cx="18878405" cy="10619103"/>
          </a:xfrm>
          <a:custGeom>
            <a:avLst/>
            <a:gdLst/>
            <a:ahLst/>
            <a:cxnLst/>
            <a:rect r="r" b="b" t="t" l="l"/>
            <a:pathLst>
              <a:path h="10619103" w="18878405">
                <a:moveTo>
                  <a:pt x="0" y="0"/>
                </a:moveTo>
                <a:lnTo>
                  <a:pt x="18878405" y="0"/>
                </a:lnTo>
                <a:lnTo>
                  <a:pt x="18878405" y="10619103"/>
                </a:lnTo>
                <a:lnTo>
                  <a:pt x="0" y="10619103"/>
                </a:lnTo>
                <a:lnTo>
                  <a:pt x="0" y="0"/>
                </a:lnTo>
                <a:close/>
              </a:path>
            </a:pathLst>
          </a:custGeom>
          <a:blipFill>
            <a:blip r:embed="rId2"/>
            <a:stretch>
              <a:fillRect l="0" t="0" r="0" b="0"/>
            </a:stretch>
          </a:blipFill>
        </p:spPr>
      </p:sp>
      <p:sp>
        <p:nvSpPr>
          <p:cNvPr name="Freeform 3" id="3"/>
          <p:cNvSpPr/>
          <p:nvPr/>
        </p:nvSpPr>
        <p:spPr>
          <a:xfrm flipH="false" flipV="false" rot="0">
            <a:off x="12813999" y="2283118"/>
            <a:ext cx="4586182" cy="6975182"/>
          </a:xfrm>
          <a:custGeom>
            <a:avLst/>
            <a:gdLst/>
            <a:ahLst/>
            <a:cxnLst/>
            <a:rect r="r" b="b" t="t" l="l"/>
            <a:pathLst>
              <a:path h="6975182" w="4586182">
                <a:moveTo>
                  <a:pt x="0" y="0"/>
                </a:moveTo>
                <a:lnTo>
                  <a:pt x="4586182" y="0"/>
                </a:lnTo>
                <a:lnTo>
                  <a:pt x="4586182" y="6975182"/>
                </a:lnTo>
                <a:lnTo>
                  <a:pt x="0" y="6975182"/>
                </a:lnTo>
                <a:lnTo>
                  <a:pt x="0" y="0"/>
                </a:lnTo>
                <a:close/>
              </a:path>
            </a:pathLst>
          </a:custGeom>
          <a:blipFill>
            <a:blip r:embed="rId3"/>
            <a:stretch>
              <a:fillRect l="0" t="0" r="0" b="0"/>
            </a:stretch>
          </a:blipFill>
        </p:spPr>
      </p:sp>
      <p:sp>
        <p:nvSpPr>
          <p:cNvPr name="Freeform 4" id="4"/>
          <p:cNvSpPr/>
          <p:nvPr/>
        </p:nvSpPr>
        <p:spPr>
          <a:xfrm flipH="false" flipV="false" rot="0">
            <a:off x="6772438" y="2283118"/>
            <a:ext cx="4743124" cy="6975182"/>
          </a:xfrm>
          <a:custGeom>
            <a:avLst/>
            <a:gdLst/>
            <a:ahLst/>
            <a:cxnLst/>
            <a:rect r="r" b="b" t="t" l="l"/>
            <a:pathLst>
              <a:path h="6975182" w="4743124">
                <a:moveTo>
                  <a:pt x="0" y="0"/>
                </a:moveTo>
                <a:lnTo>
                  <a:pt x="4743124" y="0"/>
                </a:lnTo>
                <a:lnTo>
                  <a:pt x="4743124" y="6975182"/>
                </a:lnTo>
                <a:lnTo>
                  <a:pt x="0" y="6975182"/>
                </a:lnTo>
                <a:lnTo>
                  <a:pt x="0" y="0"/>
                </a:lnTo>
                <a:close/>
              </a:path>
            </a:pathLst>
          </a:custGeom>
          <a:blipFill>
            <a:blip r:embed="rId4"/>
            <a:stretch>
              <a:fillRect l="0" t="0" r="0" b="0"/>
            </a:stretch>
          </a:blipFill>
        </p:spPr>
      </p:sp>
      <p:sp>
        <p:nvSpPr>
          <p:cNvPr name="Freeform 5" id="5"/>
          <p:cNvSpPr/>
          <p:nvPr/>
        </p:nvSpPr>
        <p:spPr>
          <a:xfrm flipH="false" flipV="false" rot="0">
            <a:off x="1028700" y="2436399"/>
            <a:ext cx="4988515" cy="6821901"/>
          </a:xfrm>
          <a:custGeom>
            <a:avLst/>
            <a:gdLst/>
            <a:ahLst/>
            <a:cxnLst/>
            <a:rect r="r" b="b" t="t" l="l"/>
            <a:pathLst>
              <a:path h="6821901" w="4988515">
                <a:moveTo>
                  <a:pt x="0" y="0"/>
                </a:moveTo>
                <a:lnTo>
                  <a:pt x="4988515" y="0"/>
                </a:lnTo>
                <a:lnTo>
                  <a:pt x="4988515" y="6821901"/>
                </a:lnTo>
                <a:lnTo>
                  <a:pt x="0" y="6821901"/>
                </a:lnTo>
                <a:lnTo>
                  <a:pt x="0" y="0"/>
                </a:lnTo>
                <a:close/>
              </a:path>
            </a:pathLst>
          </a:custGeom>
          <a:blipFill>
            <a:blip r:embed="rId5"/>
            <a:stretch>
              <a:fillRect l="0" t="0" r="0" b="0"/>
            </a:stretch>
          </a:blipFill>
        </p:spPr>
      </p:sp>
      <p:sp>
        <p:nvSpPr>
          <p:cNvPr name="TextBox 6" id="6"/>
          <p:cNvSpPr txBox="true"/>
          <p:nvPr/>
        </p:nvSpPr>
        <p:spPr>
          <a:xfrm rot="0">
            <a:off x="13211059" y="1280671"/>
            <a:ext cx="3499707" cy="832689"/>
          </a:xfrm>
          <a:prstGeom prst="rect">
            <a:avLst/>
          </a:prstGeom>
        </p:spPr>
        <p:txBody>
          <a:bodyPr anchor="t" rtlCol="false" tIns="0" lIns="0" bIns="0" rIns="0">
            <a:spAutoFit/>
          </a:bodyPr>
          <a:lstStyle/>
          <a:p>
            <a:pPr algn="ctr">
              <a:lnSpc>
                <a:spcPts val="6867"/>
              </a:lnSpc>
            </a:pPr>
            <a:r>
              <a:rPr lang="en-US" b="true" sz="4905">
                <a:solidFill>
                  <a:srgbClr val="000000"/>
                </a:solidFill>
                <a:latin typeface="Canva Sans Bold"/>
                <a:ea typeface="Canva Sans Bold"/>
                <a:cs typeface="Canva Sans Bold"/>
                <a:sym typeface="Canva Sans Bold"/>
              </a:rPr>
              <a:t>Admin Role</a:t>
            </a:r>
          </a:p>
        </p:txBody>
      </p:sp>
      <p:sp>
        <p:nvSpPr>
          <p:cNvPr name="TextBox 7" id="7"/>
          <p:cNvSpPr txBox="true"/>
          <p:nvPr/>
        </p:nvSpPr>
        <p:spPr>
          <a:xfrm rot="0">
            <a:off x="7637379" y="1280671"/>
            <a:ext cx="2918819" cy="832689"/>
          </a:xfrm>
          <a:prstGeom prst="rect">
            <a:avLst/>
          </a:prstGeom>
        </p:spPr>
        <p:txBody>
          <a:bodyPr anchor="t" rtlCol="false" tIns="0" lIns="0" bIns="0" rIns="0">
            <a:spAutoFit/>
          </a:bodyPr>
          <a:lstStyle/>
          <a:p>
            <a:pPr algn="ctr">
              <a:lnSpc>
                <a:spcPts val="6867"/>
              </a:lnSpc>
            </a:pPr>
            <a:r>
              <a:rPr lang="en-US" b="true" sz="4905">
                <a:solidFill>
                  <a:srgbClr val="000000"/>
                </a:solidFill>
                <a:latin typeface="Canva Sans Bold"/>
                <a:ea typeface="Canva Sans Bold"/>
                <a:cs typeface="Canva Sans Bold"/>
                <a:sym typeface="Canva Sans Bold"/>
              </a:rPr>
              <a:t>User Role</a:t>
            </a:r>
          </a:p>
        </p:txBody>
      </p:sp>
      <p:sp>
        <p:nvSpPr>
          <p:cNvPr name="TextBox 8" id="8"/>
          <p:cNvSpPr txBox="true"/>
          <p:nvPr/>
        </p:nvSpPr>
        <p:spPr>
          <a:xfrm rot="0">
            <a:off x="2403204" y="1280671"/>
            <a:ext cx="1819601" cy="832689"/>
          </a:xfrm>
          <a:prstGeom prst="rect">
            <a:avLst/>
          </a:prstGeom>
        </p:spPr>
        <p:txBody>
          <a:bodyPr anchor="t" rtlCol="false" tIns="0" lIns="0" bIns="0" rIns="0">
            <a:spAutoFit/>
          </a:bodyPr>
          <a:lstStyle/>
          <a:p>
            <a:pPr algn="ctr">
              <a:lnSpc>
                <a:spcPts val="6867"/>
              </a:lnSpc>
            </a:pPr>
            <a:r>
              <a:rPr lang="en-US" b="true" sz="4905">
                <a:solidFill>
                  <a:srgbClr val="000000"/>
                </a:solidFill>
                <a:latin typeface="Canva Sans Bold"/>
                <a:ea typeface="Canva Sans Bold"/>
                <a:cs typeface="Canva Sans Bold"/>
                <a:sym typeface="Canva Sans Bold"/>
              </a:rPr>
              <a:t>Login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70180" y="213242"/>
            <a:ext cx="18596417" cy="10460485"/>
          </a:xfrm>
          <a:custGeom>
            <a:avLst/>
            <a:gdLst/>
            <a:ahLst/>
            <a:cxnLst/>
            <a:rect r="r" b="b" t="t" l="l"/>
            <a:pathLst>
              <a:path h="10460485" w="18596417">
                <a:moveTo>
                  <a:pt x="0" y="0"/>
                </a:moveTo>
                <a:lnTo>
                  <a:pt x="18596417" y="0"/>
                </a:lnTo>
                <a:lnTo>
                  <a:pt x="18596417" y="10460485"/>
                </a:lnTo>
                <a:lnTo>
                  <a:pt x="0" y="10460485"/>
                </a:lnTo>
                <a:lnTo>
                  <a:pt x="0" y="0"/>
                </a:lnTo>
                <a:close/>
              </a:path>
            </a:pathLst>
          </a:custGeom>
          <a:blipFill>
            <a:blip r:embed="rId2"/>
            <a:stretch>
              <a:fillRect l="0" t="0" r="0" b="0"/>
            </a:stretch>
          </a:blipFill>
        </p:spPr>
      </p:sp>
      <p:sp>
        <p:nvSpPr>
          <p:cNvPr name="Freeform 3" id="3"/>
          <p:cNvSpPr/>
          <p:nvPr/>
        </p:nvSpPr>
        <p:spPr>
          <a:xfrm flipH="false" flipV="false" rot="0">
            <a:off x="10921613" y="2254469"/>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3"/>
            <a:stretch>
              <a:fillRect l="0" t="0" r="0" b="0"/>
            </a:stretch>
          </a:blipFill>
        </p:spPr>
      </p:sp>
      <p:sp>
        <p:nvSpPr>
          <p:cNvPr name="TextBox 4" id="4"/>
          <p:cNvSpPr txBox="true"/>
          <p:nvPr/>
        </p:nvSpPr>
        <p:spPr>
          <a:xfrm rot="0">
            <a:off x="1028700" y="4551337"/>
            <a:ext cx="8532257" cy="1593795"/>
          </a:xfrm>
          <a:prstGeom prst="rect">
            <a:avLst/>
          </a:prstGeom>
        </p:spPr>
        <p:txBody>
          <a:bodyPr anchor="t" rtlCol="false" tIns="0" lIns="0" bIns="0" rIns="0">
            <a:spAutoFit/>
          </a:bodyPr>
          <a:lstStyle/>
          <a:p>
            <a:pPr algn="ctr">
              <a:lnSpc>
                <a:spcPts val="12953"/>
              </a:lnSpc>
            </a:pPr>
            <a:r>
              <a:rPr lang="en-US" sz="9252">
                <a:solidFill>
                  <a:srgbClr val="FFB2AA"/>
                </a:solidFill>
                <a:latin typeface="Frank Ruehl BT"/>
                <a:ea typeface="Frank Ruehl BT"/>
                <a:cs typeface="Frank Ruehl BT"/>
                <a:sym typeface="Frank Ruehl BT"/>
              </a:rPr>
              <a:t>09-</a:t>
            </a:r>
            <a:r>
              <a:rPr lang="en-US" sz="9252">
                <a:solidFill>
                  <a:srgbClr val="000000"/>
                </a:solidFill>
                <a:latin typeface="Frank Ruehl BT"/>
                <a:ea typeface="Frank Ruehl BT"/>
                <a:cs typeface="Frank Ruehl BT"/>
                <a:sym typeface="Frank Ruehl BT"/>
              </a:rPr>
              <a:t> </a:t>
            </a:r>
            <a:r>
              <a:rPr lang="en-US" sz="9252">
                <a:solidFill>
                  <a:srgbClr val="0A3D25"/>
                </a:solidFill>
                <a:latin typeface="Frank Ruehl BT"/>
                <a:ea typeface="Frank Ruehl BT"/>
                <a:cs typeface="Frank Ruehl BT"/>
                <a:sym typeface="Frank Ruehl BT"/>
              </a:rPr>
              <a:t>System-User</a:t>
            </a:r>
            <a:r>
              <a:rPr lang="en-US" sz="9252">
                <a:solidFill>
                  <a:srgbClr val="000000"/>
                </a:solidFill>
                <a:latin typeface="Frank Ruehl BT"/>
                <a:ea typeface="Frank Ruehl BT"/>
                <a:cs typeface="Frank Ruehl BT"/>
                <a:sym typeface="Frank Ruehl BT"/>
              </a:rPr>
              <a: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3160" y="-745253"/>
            <a:ext cx="19806055" cy="11140906"/>
          </a:xfrm>
          <a:custGeom>
            <a:avLst/>
            <a:gdLst/>
            <a:ahLst/>
            <a:cxnLst/>
            <a:rect r="r" b="b" t="t" l="l"/>
            <a:pathLst>
              <a:path h="11140906" w="19806055">
                <a:moveTo>
                  <a:pt x="0" y="0"/>
                </a:moveTo>
                <a:lnTo>
                  <a:pt x="19806054" y="0"/>
                </a:lnTo>
                <a:lnTo>
                  <a:pt x="19806054" y="11140906"/>
                </a:lnTo>
                <a:lnTo>
                  <a:pt x="0" y="11140906"/>
                </a:lnTo>
                <a:lnTo>
                  <a:pt x="0" y="0"/>
                </a:lnTo>
                <a:close/>
              </a:path>
            </a:pathLst>
          </a:custGeom>
          <a:blipFill>
            <a:blip r:embed="rId2"/>
            <a:stretch>
              <a:fillRect l="0" t="0" r="0" b="0"/>
            </a:stretch>
          </a:blipFill>
        </p:spPr>
      </p:sp>
      <p:grpSp>
        <p:nvGrpSpPr>
          <p:cNvPr name="Group 3" id="3"/>
          <p:cNvGrpSpPr/>
          <p:nvPr/>
        </p:nvGrpSpPr>
        <p:grpSpPr>
          <a:xfrm rot="0">
            <a:off x="1366648" y="5143500"/>
            <a:ext cx="7518587" cy="3466743"/>
            <a:chOff x="0" y="0"/>
            <a:chExt cx="2393042" cy="1103407"/>
          </a:xfrm>
        </p:grpSpPr>
        <p:sp>
          <p:nvSpPr>
            <p:cNvPr name="Freeform 4" id="4"/>
            <p:cNvSpPr/>
            <p:nvPr/>
          </p:nvSpPr>
          <p:spPr>
            <a:xfrm flipH="false" flipV="false" rot="0">
              <a:off x="0" y="0"/>
              <a:ext cx="2393042" cy="1103407"/>
            </a:xfrm>
            <a:custGeom>
              <a:avLst/>
              <a:gdLst/>
              <a:ahLst/>
              <a:cxnLst/>
              <a:rect r="r" b="b" t="t" l="l"/>
              <a:pathLst>
                <a:path h="1103407" w="2393042">
                  <a:moveTo>
                    <a:pt x="0" y="0"/>
                  </a:moveTo>
                  <a:lnTo>
                    <a:pt x="2393042" y="0"/>
                  </a:lnTo>
                  <a:lnTo>
                    <a:pt x="2393042" y="1103407"/>
                  </a:lnTo>
                  <a:lnTo>
                    <a:pt x="0" y="1103407"/>
                  </a:lnTo>
                  <a:close/>
                </a:path>
              </a:pathLst>
            </a:custGeom>
            <a:solidFill>
              <a:srgbClr val="EFECF2"/>
            </a:solidFill>
            <a:ln w="19050" cap="sq">
              <a:solidFill>
                <a:srgbClr val="442C58"/>
              </a:solidFill>
              <a:prstDash val="solid"/>
              <a:miter/>
            </a:ln>
          </p:spPr>
        </p:sp>
        <p:sp>
          <p:nvSpPr>
            <p:cNvPr name="TextBox 5" id="5"/>
            <p:cNvSpPr txBox="true"/>
            <p:nvPr/>
          </p:nvSpPr>
          <p:spPr>
            <a:xfrm>
              <a:off x="0" y="-47625"/>
              <a:ext cx="2393042" cy="115103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66648" y="1751907"/>
            <a:ext cx="7450312" cy="2588851"/>
            <a:chOff x="0" y="0"/>
            <a:chExt cx="2371312" cy="823989"/>
          </a:xfrm>
        </p:grpSpPr>
        <p:sp>
          <p:nvSpPr>
            <p:cNvPr name="Freeform 7" id="7"/>
            <p:cNvSpPr/>
            <p:nvPr/>
          </p:nvSpPr>
          <p:spPr>
            <a:xfrm flipH="false" flipV="false" rot="0">
              <a:off x="0" y="0"/>
              <a:ext cx="2371312" cy="823989"/>
            </a:xfrm>
            <a:custGeom>
              <a:avLst/>
              <a:gdLst/>
              <a:ahLst/>
              <a:cxnLst/>
              <a:rect r="r" b="b" t="t" l="l"/>
              <a:pathLst>
                <a:path h="823989" w="2371312">
                  <a:moveTo>
                    <a:pt x="0" y="0"/>
                  </a:moveTo>
                  <a:lnTo>
                    <a:pt x="2371312" y="0"/>
                  </a:lnTo>
                  <a:lnTo>
                    <a:pt x="2371312" y="823989"/>
                  </a:lnTo>
                  <a:lnTo>
                    <a:pt x="0" y="823989"/>
                  </a:lnTo>
                  <a:close/>
                </a:path>
              </a:pathLst>
            </a:custGeom>
            <a:solidFill>
              <a:srgbClr val="EFECF2"/>
            </a:solidFill>
            <a:ln w="19050" cap="sq">
              <a:solidFill>
                <a:srgbClr val="442C58"/>
              </a:solidFill>
              <a:prstDash val="solid"/>
              <a:miter/>
            </a:ln>
          </p:spPr>
        </p:sp>
        <p:sp>
          <p:nvSpPr>
            <p:cNvPr name="TextBox 8" id="8"/>
            <p:cNvSpPr txBox="true"/>
            <p:nvPr/>
          </p:nvSpPr>
          <p:spPr>
            <a:xfrm>
              <a:off x="0" y="-47625"/>
              <a:ext cx="2371312" cy="87161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1528864" y="248479"/>
            <a:ext cx="6602209" cy="3354118"/>
            <a:chOff x="0" y="0"/>
            <a:chExt cx="8802946" cy="4472157"/>
          </a:xfrm>
        </p:grpSpPr>
        <p:pic>
          <p:nvPicPr>
            <p:cNvPr name="Picture 10" id="10"/>
            <p:cNvPicPr>
              <a:picLocks noChangeAspect="true"/>
            </p:cNvPicPr>
            <p:nvPr/>
          </p:nvPicPr>
          <p:blipFill>
            <a:blip r:embed="rId3"/>
            <a:srcRect l="0" t="11873" r="0" b="11873"/>
            <a:stretch>
              <a:fillRect/>
            </a:stretch>
          </p:blipFill>
          <p:spPr>
            <a:xfrm flipH="false" flipV="false">
              <a:off x="0" y="0"/>
              <a:ext cx="8802946" cy="4472157"/>
            </a:xfrm>
            <a:prstGeom prst="rect">
              <a:avLst/>
            </a:prstGeom>
          </p:spPr>
        </p:pic>
      </p:grpSp>
      <p:grpSp>
        <p:nvGrpSpPr>
          <p:cNvPr name="Group 11" id="11"/>
          <p:cNvGrpSpPr/>
          <p:nvPr/>
        </p:nvGrpSpPr>
        <p:grpSpPr>
          <a:xfrm rot="0">
            <a:off x="9804547" y="6545168"/>
            <a:ext cx="6903074" cy="3291772"/>
            <a:chOff x="0" y="0"/>
            <a:chExt cx="9204099" cy="4389030"/>
          </a:xfrm>
        </p:grpSpPr>
        <p:pic>
          <p:nvPicPr>
            <p:cNvPr name="Picture 12" id="12"/>
            <p:cNvPicPr>
              <a:picLocks noChangeAspect="true"/>
            </p:cNvPicPr>
            <p:nvPr/>
          </p:nvPicPr>
          <p:blipFill>
            <a:blip r:embed="rId4"/>
            <a:srcRect l="0" t="14213" r="0" b="14213"/>
            <a:stretch>
              <a:fillRect/>
            </a:stretch>
          </p:blipFill>
          <p:spPr>
            <a:xfrm flipH="false" flipV="false">
              <a:off x="0" y="0"/>
              <a:ext cx="9204099" cy="4389030"/>
            </a:xfrm>
            <a:prstGeom prst="rect">
              <a:avLst/>
            </a:prstGeom>
          </p:spPr>
        </p:pic>
      </p:grpSp>
      <p:sp>
        <p:nvSpPr>
          <p:cNvPr name="TextBox 13" id="13"/>
          <p:cNvSpPr txBox="true"/>
          <p:nvPr/>
        </p:nvSpPr>
        <p:spPr>
          <a:xfrm rot="0">
            <a:off x="1366648" y="5471439"/>
            <a:ext cx="7309016" cy="3243472"/>
          </a:xfrm>
          <a:prstGeom prst="rect">
            <a:avLst/>
          </a:prstGeom>
        </p:spPr>
        <p:txBody>
          <a:bodyPr anchor="t" rtlCol="false" tIns="0" lIns="0" bIns="0" rIns="0">
            <a:spAutoFit/>
          </a:bodyPr>
          <a:lstStyle/>
          <a:p>
            <a:pPr algn="l">
              <a:lnSpc>
                <a:spcPts val="2875"/>
              </a:lnSpc>
            </a:pPr>
            <a:r>
              <a:rPr lang="en-US" sz="2054" b="true">
                <a:solidFill>
                  <a:srgbClr val="0A3D25"/>
                </a:solidFill>
                <a:latin typeface="Canva Sans Bold"/>
                <a:ea typeface="Canva Sans Bold"/>
                <a:cs typeface="Canva Sans Bold"/>
                <a:sym typeface="Canva Sans Bold"/>
              </a:rPr>
              <a:t> Goals:</a:t>
            </a:r>
          </a:p>
          <a:p>
            <a:pPr algn="l" marL="443513" indent="-221756" lvl="1">
              <a:lnSpc>
                <a:spcPts val="2875"/>
              </a:lnSpc>
              <a:buFont typeface="Arial"/>
              <a:buChar char="•"/>
            </a:pPr>
            <a:r>
              <a:rPr lang="en-US" sz="2054">
                <a:solidFill>
                  <a:srgbClr val="442C58"/>
                </a:solidFill>
                <a:latin typeface="Canva Sans"/>
                <a:ea typeface="Canva Sans"/>
                <a:cs typeface="Canva Sans"/>
                <a:sym typeface="Canva Sans"/>
              </a:rPr>
              <a:t>  Identify different types of flowers using the AI tool.</a:t>
            </a:r>
          </a:p>
          <a:p>
            <a:pPr algn="l">
              <a:lnSpc>
                <a:spcPts val="2875"/>
              </a:lnSpc>
            </a:pPr>
          </a:p>
          <a:p>
            <a:pPr algn="l" marL="443513" indent="-221756" lvl="1">
              <a:lnSpc>
                <a:spcPts val="2875"/>
              </a:lnSpc>
              <a:buFont typeface="Arial"/>
              <a:buChar char="•"/>
            </a:pPr>
            <a:r>
              <a:rPr lang="en-US" sz="2054">
                <a:solidFill>
                  <a:srgbClr val="442C58"/>
                </a:solidFill>
                <a:latin typeface="Canva Sans"/>
                <a:ea typeface="Canva Sans"/>
                <a:cs typeface="Canva Sans"/>
                <a:sym typeface="Canva Sans"/>
              </a:rPr>
              <a:t>Access detailed care guides for various flowers . </a:t>
            </a:r>
          </a:p>
          <a:p>
            <a:pPr algn="l">
              <a:lnSpc>
                <a:spcPts val="2875"/>
              </a:lnSpc>
            </a:pPr>
          </a:p>
          <a:p>
            <a:pPr algn="l" marL="443513" indent="-221756" lvl="1">
              <a:lnSpc>
                <a:spcPts val="2875"/>
              </a:lnSpc>
              <a:buFont typeface="Arial"/>
              <a:buChar char="•"/>
            </a:pPr>
            <a:r>
              <a:rPr lang="en-US" sz="2054">
                <a:solidFill>
                  <a:srgbClr val="442C58"/>
                </a:solidFill>
                <a:latin typeface="Canva Sans"/>
                <a:ea typeface="Canva Sans"/>
                <a:cs typeface="Canva Sans"/>
                <a:sym typeface="Canva Sans"/>
              </a:rPr>
              <a:t>Purchase flowers through the e-commerce platform. </a:t>
            </a:r>
          </a:p>
          <a:p>
            <a:pPr algn="l">
              <a:lnSpc>
                <a:spcPts val="2875"/>
              </a:lnSpc>
            </a:pPr>
          </a:p>
          <a:p>
            <a:pPr algn="l">
              <a:lnSpc>
                <a:spcPts val="2875"/>
              </a:lnSpc>
            </a:pPr>
          </a:p>
          <a:p>
            <a:pPr algn="l">
              <a:lnSpc>
                <a:spcPts val="2875"/>
              </a:lnSpc>
            </a:pPr>
          </a:p>
        </p:txBody>
      </p:sp>
      <p:sp>
        <p:nvSpPr>
          <p:cNvPr name="TextBox 14" id="14"/>
          <p:cNvSpPr txBox="true"/>
          <p:nvPr/>
        </p:nvSpPr>
        <p:spPr>
          <a:xfrm rot="0">
            <a:off x="1794630" y="2014743"/>
            <a:ext cx="6263136" cy="2055769"/>
          </a:xfrm>
          <a:prstGeom prst="rect">
            <a:avLst/>
          </a:prstGeom>
        </p:spPr>
        <p:txBody>
          <a:bodyPr anchor="t" rtlCol="false" tIns="0" lIns="0" bIns="0" rIns="0">
            <a:spAutoFit/>
          </a:bodyPr>
          <a:lstStyle/>
          <a:p>
            <a:pPr algn="l">
              <a:lnSpc>
                <a:spcPts val="3597"/>
              </a:lnSpc>
            </a:pPr>
            <a:r>
              <a:rPr lang="en-US" sz="2569" b="true">
                <a:solidFill>
                  <a:srgbClr val="0A3D25"/>
                </a:solidFill>
                <a:latin typeface="Canva Sans Bold"/>
                <a:ea typeface="Canva Sans Bold"/>
                <a:cs typeface="Canva Sans Bold"/>
                <a:sym typeface="Canva Sans Bold"/>
              </a:rPr>
              <a:t>Description</a:t>
            </a:r>
            <a:r>
              <a:rPr lang="en-US" sz="2569">
                <a:solidFill>
                  <a:srgbClr val="0A3D25"/>
                </a:solidFill>
                <a:latin typeface="Canva Sans"/>
                <a:ea typeface="Canva Sans"/>
                <a:cs typeface="Canva Sans"/>
                <a:sym typeface="Canva Sans"/>
              </a:rPr>
              <a:t>: </a:t>
            </a:r>
          </a:p>
          <a:p>
            <a:pPr algn="l">
              <a:lnSpc>
                <a:spcPts val="3317"/>
              </a:lnSpc>
            </a:pPr>
            <a:r>
              <a:rPr lang="en-US" sz="2369">
                <a:solidFill>
                  <a:srgbClr val="0A3D25"/>
                </a:solidFill>
                <a:latin typeface="Canva Sans"/>
                <a:ea typeface="Canva Sans"/>
                <a:cs typeface="Canva Sans"/>
                <a:sym typeface="Canva Sans"/>
              </a:rPr>
              <a:t>Individuals who are interested in flowers and gardening, including both beginners and experienced flower enthusiasts.</a:t>
            </a:r>
          </a:p>
          <a:p>
            <a:pPr algn="l">
              <a:lnSpc>
                <a:spcPts val="2882"/>
              </a:lnSpc>
            </a:pPr>
          </a:p>
        </p:txBody>
      </p:sp>
      <p:sp>
        <p:nvSpPr>
          <p:cNvPr name="TextBox 15" id="15"/>
          <p:cNvSpPr txBox="true"/>
          <p:nvPr/>
        </p:nvSpPr>
        <p:spPr>
          <a:xfrm rot="0">
            <a:off x="9491835" y="4264558"/>
            <a:ext cx="8175610" cy="1244981"/>
          </a:xfrm>
          <a:prstGeom prst="rect">
            <a:avLst/>
          </a:prstGeom>
        </p:spPr>
        <p:txBody>
          <a:bodyPr anchor="t" rtlCol="false" tIns="0" lIns="0" bIns="0" rIns="0">
            <a:spAutoFit/>
          </a:bodyPr>
          <a:lstStyle/>
          <a:p>
            <a:pPr algn="l" marL="0" indent="0" lvl="0">
              <a:lnSpc>
                <a:spcPts val="10087"/>
              </a:lnSpc>
            </a:pPr>
            <a:r>
              <a:rPr lang="en-US" sz="7700" spc="-77">
                <a:solidFill>
                  <a:srgbClr val="FFB2AA"/>
                </a:solidFill>
                <a:latin typeface="Quotes Caps"/>
                <a:ea typeface="Quotes Caps"/>
                <a:cs typeface="Quotes Caps"/>
                <a:sym typeface="Quotes Caps"/>
              </a:rPr>
              <a:t>09-</a:t>
            </a:r>
            <a:r>
              <a:rPr lang="en-US" sz="7700" spc="-77">
                <a:solidFill>
                  <a:srgbClr val="0E7658"/>
                </a:solidFill>
                <a:latin typeface="Quotes Caps"/>
                <a:ea typeface="Quotes Caps"/>
                <a:cs typeface="Quotes Caps"/>
                <a:sym typeface="Quotes Caps"/>
              </a:rPr>
              <a:t> SYSTEM-USER</a:t>
            </a:r>
            <a:r>
              <a:rPr lang="en-US" sz="7700" spc="-77">
                <a:solidFill>
                  <a:srgbClr val="0E7658"/>
                </a:solidFill>
                <a:latin typeface="Quotes Caps"/>
                <a:ea typeface="Quotes Caps"/>
                <a:cs typeface="Quotes Caps"/>
                <a:sym typeface="Quotes Caps"/>
              </a:rPr>
              <a:t> </a:t>
            </a:r>
          </a:p>
        </p:txBody>
      </p:sp>
      <p:sp>
        <p:nvSpPr>
          <p:cNvPr name="TextBox 16" id="16"/>
          <p:cNvSpPr txBox="true"/>
          <p:nvPr/>
        </p:nvSpPr>
        <p:spPr>
          <a:xfrm rot="0">
            <a:off x="2595549" y="446618"/>
            <a:ext cx="4661297" cy="933358"/>
          </a:xfrm>
          <a:prstGeom prst="rect">
            <a:avLst/>
          </a:prstGeom>
        </p:spPr>
        <p:txBody>
          <a:bodyPr anchor="t" rtlCol="false" tIns="0" lIns="0" bIns="0" rIns="0">
            <a:spAutoFit/>
          </a:bodyPr>
          <a:lstStyle/>
          <a:p>
            <a:pPr algn="ctr">
              <a:lnSpc>
                <a:spcPts val="6830"/>
              </a:lnSpc>
              <a:spcBef>
                <a:spcPct val="0"/>
              </a:spcBef>
            </a:pPr>
            <a:r>
              <a:rPr lang="en-US" sz="4878">
                <a:solidFill>
                  <a:srgbClr val="0A3D25"/>
                </a:solidFill>
                <a:latin typeface="Ample Display"/>
                <a:ea typeface="Ample Display"/>
                <a:cs typeface="Ample Display"/>
                <a:sym typeface="Ample Display"/>
              </a:rPr>
              <a:t> Regular Users: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AutoShape 2" id="2"/>
          <p:cNvSpPr/>
          <p:nvPr/>
        </p:nvSpPr>
        <p:spPr>
          <a:xfrm flipV="true">
            <a:off x="4043728" y="2358639"/>
            <a:ext cx="0" cy="6492240"/>
          </a:xfrm>
          <a:prstGeom prst="line">
            <a:avLst/>
          </a:prstGeom>
          <a:ln cap="flat" w="38100">
            <a:solidFill>
              <a:srgbClr val="442C58"/>
            </a:solidFill>
            <a:prstDash val="solid"/>
            <a:headEnd type="none" len="sm" w="sm"/>
            <a:tailEnd type="none" len="sm" w="sm"/>
          </a:ln>
        </p:spPr>
      </p:sp>
      <p:sp>
        <p:nvSpPr>
          <p:cNvPr name="Freeform 3" id="3"/>
          <p:cNvSpPr/>
          <p:nvPr/>
        </p:nvSpPr>
        <p:spPr>
          <a:xfrm flipH="false" flipV="false" rot="0">
            <a:off x="-1459153" y="303449"/>
            <a:ext cx="19042806" cy="10711578"/>
          </a:xfrm>
          <a:custGeom>
            <a:avLst/>
            <a:gdLst/>
            <a:ahLst/>
            <a:cxnLst/>
            <a:rect r="r" b="b" t="t" l="l"/>
            <a:pathLst>
              <a:path h="10711578" w="19042806">
                <a:moveTo>
                  <a:pt x="0" y="0"/>
                </a:moveTo>
                <a:lnTo>
                  <a:pt x="19042805" y="0"/>
                </a:lnTo>
                <a:lnTo>
                  <a:pt x="19042805" y="10711578"/>
                </a:lnTo>
                <a:lnTo>
                  <a:pt x="0" y="10711578"/>
                </a:lnTo>
                <a:lnTo>
                  <a:pt x="0" y="0"/>
                </a:lnTo>
                <a:close/>
              </a:path>
            </a:pathLst>
          </a:custGeom>
          <a:blipFill>
            <a:blip r:embed="rId2"/>
            <a:stretch>
              <a:fillRect l="0" t="0" r="0" b="0"/>
            </a:stretch>
          </a:blipFill>
        </p:spPr>
      </p:sp>
      <p:grpSp>
        <p:nvGrpSpPr>
          <p:cNvPr name="Group 4" id="4"/>
          <p:cNvGrpSpPr/>
          <p:nvPr/>
        </p:nvGrpSpPr>
        <p:grpSpPr>
          <a:xfrm rot="0">
            <a:off x="4137431" y="2558271"/>
            <a:ext cx="722588" cy="613729"/>
            <a:chOff x="0" y="0"/>
            <a:chExt cx="190311" cy="161641"/>
          </a:xfrm>
        </p:grpSpPr>
        <p:sp>
          <p:nvSpPr>
            <p:cNvPr name="Freeform 5" id="5"/>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6" id="6"/>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sp>
        <p:nvSpPr>
          <p:cNvPr name="TextBox 7" id="7"/>
          <p:cNvSpPr txBox="true"/>
          <p:nvPr/>
        </p:nvSpPr>
        <p:spPr>
          <a:xfrm rot="0">
            <a:off x="5096047" y="2556037"/>
            <a:ext cx="2310879" cy="496440"/>
          </a:xfrm>
          <a:prstGeom prst="rect">
            <a:avLst/>
          </a:prstGeom>
        </p:spPr>
        <p:txBody>
          <a:bodyPr anchor="t" rtlCol="false" tIns="0" lIns="0" bIns="0" rIns="0">
            <a:spAutoFit/>
          </a:bodyPr>
          <a:lstStyle/>
          <a:p>
            <a:pPr algn="ctr">
              <a:lnSpc>
                <a:spcPts val="3612"/>
              </a:lnSpc>
            </a:pPr>
            <a:r>
              <a:rPr lang="en-US" sz="2580">
                <a:solidFill>
                  <a:srgbClr val="0A3D25"/>
                </a:solidFill>
                <a:latin typeface="Ample Display"/>
                <a:ea typeface="Ample Display"/>
                <a:cs typeface="Ample Display"/>
                <a:sym typeface="Ample Display"/>
              </a:rPr>
              <a:t>Introdaction</a:t>
            </a:r>
          </a:p>
        </p:txBody>
      </p:sp>
      <p:sp>
        <p:nvSpPr>
          <p:cNvPr name="TextBox 8" id="8"/>
          <p:cNvSpPr txBox="true"/>
          <p:nvPr/>
        </p:nvSpPr>
        <p:spPr>
          <a:xfrm rot="0">
            <a:off x="5075096" y="9538408"/>
            <a:ext cx="2310879" cy="495935"/>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Diagrames</a:t>
            </a:r>
          </a:p>
        </p:txBody>
      </p:sp>
      <p:sp>
        <p:nvSpPr>
          <p:cNvPr name="TextBox 9" id="9"/>
          <p:cNvSpPr txBox="true"/>
          <p:nvPr/>
        </p:nvSpPr>
        <p:spPr>
          <a:xfrm rot="0">
            <a:off x="5000558" y="4426141"/>
            <a:ext cx="2310879" cy="495935"/>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Solutions</a:t>
            </a:r>
          </a:p>
        </p:txBody>
      </p:sp>
      <p:sp>
        <p:nvSpPr>
          <p:cNvPr name="TextBox 10" id="10"/>
          <p:cNvSpPr txBox="true"/>
          <p:nvPr/>
        </p:nvSpPr>
        <p:spPr>
          <a:xfrm rot="0">
            <a:off x="5033269" y="3279490"/>
            <a:ext cx="2310879" cy="946337"/>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problem</a:t>
            </a:r>
          </a:p>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statment</a:t>
            </a:r>
          </a:p>
        </p:txBody>
      </p:sp>
      <p:sp>
        <p:nvSpPr>
          <p:cNvPr name="TextBox 11" id="11"/>
          <p:cNvSpPr txBox="true"/>
          <p:nvPr/>
        </p:nvSpPr>
        <p:spPr>
          <a:xfrm rot="0">
            <a:off x="5096047" y="7263982"/>
            <a:ext cx="2623302" cy="953135"/>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Non-Functiona Requirements</a:t>
            </a:r>
          </a:p>
        </p:txBody>
      </p:sp>
      <p:sp>
        <p:nvSpPr>
          <p:cNvPr name="TextBox 12" id="12"/>
          <p:cNvSpPr txBox="true"/>
          <p:nvPr/>
        </p:nvSpPr>
        <p:spPr>
          <a:xfrm rot="0">
            <a:off x="5000558" y="5955280"/>
            <a:ext cx="2636027" cy="953135"/>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Functional Requirements</a:t>
            </a:r>
          </a:p>
        </p:txBody>
      </p:sp>
      <p:sp>
        <p:nvSpPr>
          <p:cNvPr name="TextBox 13" id="13"/>
          <p:cNvSpPr txBox="true"/>
          <p:nvPr/>
        </p:nvSpPr>
        <p:spPr>
          <a:xfrm rot="0">
            <a:off x="5096047" y="8642516"/>
            <a:ext cx="2310879" cy="495935"/>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Goals</a:t>
            </a:r>
          </a:p>
        </p:txBody>
      </p:sp>
      <p:sp>
        <p:nvSpPr>
          <p:cNvPr name="TextBox 14" id="14"/>
          <p:cNvSpPr txBox="true"/>
          <p:nvPr/>
        </p:nvSpPr>
        <p:spPr>
          <a:xfrm rot="0">
            <a:off x="8430742" y="4613684"/>
            <a:ext cx="2310879" cy="495935"/>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Back-End</a:t>
            </a:r>
          </a:p>
        </p:txBody>
      </p:sp>
      <p:sp>
        <p:nvSpPr>
          <p:cNvPr name="TextBox 15" id="15"/>
          <p:cNvSpPr txBox="true"/>
          <p:nvPr/>
        </p:nvSpPr>
        <p:spPr>
          <a:xfrm rot="0">
            <a:off x="8157499" y="3640830"/>
            <a:ext cx="2726515" cy="495935"/>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Front-End</a:t>
            </a:r>
          </a:p>
        </p:txBody>
      </p:sp>
      <p:sp>
        <p:nvSpPr>
          <p:cNvPr name="TextBox 16" id="16"/>
          <p:cNvSpPr txBox="true"/>
          <p:nvPr/>
        </p:nvSpPr>
        <p:spPr>
          <a:xfrm rot="0">
            <a:off x="8272045" y="9388097"/>
            <a:ext cx="2310879" cy="495935"/>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Future work</a:t>
            </a:r>
          </a:p>
        </p:txBody>
      </p:sp>
      <p:sp>
        <p:nvSpPr>
          <p:cNvPr name="TextBox 17" id="17"/>
          <p:cNvSpPr txBox="true"/>
          <p:nvPr/>
        </p:nvSpPr>
        <p:spPr>
          <a:xfrm rot="0">
            <a:off x="8158509" y="8715571"/>
            <a:ext cx="2310879" cy="495935"/>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Time line</a:t>
            </a:r>
          </a:p>
        </p:txBody>
      </p:sp>
      <p:sp>
        <p:nvSpPr>
          <p:cNvPr name="TextBox 18" id="18"/>
          <p:cNvSpPr txBox="true"/>
          <p:nvPr/>
        </p:nvSpPr>
        <p:spPr>
          <a:xfrm rot="0">
            <a:off x="5097686" y="5292156"/>
            <a:ext cx="2621663" cy="493409"/>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Related Work</a:t>
            </a:r>
          </a:p>
        </p:txBody>
      </p:sp>
      <p:sp>
        <p:nvSpPr>
          <p:cNvPr name="TextBox 19" id="19"/>
          <p:cNvSpPr txBox="true"/>
          <p:nvPr/>
        </p:nvSpPr>
        <p:spPr>
          <a:xfrm rot="0">
            <a:off x="8819527" y="5536918"/>
            <a:ext cx="1238903" cy="495935"/>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AI</a:t>
            </a:r>
          </a:p>
        </p:txBody>
      </p:sp>
      <p:sp>
        <p:nvSpPr>
          <p:cNvPr name="TextBox 20" id="20"/>
          <p:cNvSpPr txBox="true"/>
          <p:nvPr/>
        </p:nvSpPr>
        <p:spPr>
          <a:xfrm rot="0">
            <a:off x="8698816" y="7059480"/>
            <a:ext cx="970358" cy="494730"/>
          </a:xfrm>
          <a:prstGeom prst="rect">
            <a:avLst/>
          </a:prstGeom>
        </p:spPr>
        <p:txBody>
          <a:bodyPr anchor="t" rtlCol="false" tIns="0" lIns="0" bIns="0" rIns="0">
            <a:spAutoFit/>
          </a:bodyPr>
          <a:lstStyle/>
          <a:p>
            <a:pPr algn="ctr" marL="0" indent="0" lvl="0">
              <a:lnSpc>
                <a:spcPts val="3640"/>
              </a:lnSpc>
              <a:spcBef>
                <a:spcPct val="0"/>
              </a:spcBef>
            </a:pPr>
            <a:r>
              <a:rPr lang="en-US" sz="2600" strike="noStrike" u="none">
                <a:solidFill>
                  <a:srgbClr val="0A3D25"/>
                </a:solidFill>
                <a:latin typeface="Ample Display"/>
                <a:ea typeface="Ample Display"/>
                <a:cs typeface="Ample Display"/>
                <a:sym typeface="Ample Display"/>
              </a:rPr>
              <a:t> Task </a:t>
            </a:r>
          </a:p>
        </p:txBody>
      </p:sp>
      <p:grpSp>
        <p:nvGrpSpPr>
          <p:cNvPr name="Group 21" id="21"/>
          <p:cNvGrpSpPr/>
          <p:nvPr/>
        </p:nvGrpSpPr>
        <p:grpSpPr>
          <a:xfrm rot="0">
            <a:off x="4098340" y="3470718"/>
            <a:ext cx="722588" cy="613729"/>
            <a:chOff x="0" y="0"/>
            <a:chExt cx="190311" cy="161641"/>
          </a:xfrm>
        </p:grpSpPr>
        <p:sp>
          <p:nvSpPr>
            <p:cNvPr name="Freeform 22" id="22"/>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23" id="23"/>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grpSp>
        <p:nvGrpSpPr>
          <p:cNvPr name="Group 24" id="24"/>
          <p:cNvGrpSpPr/>
          <p:nvPr/>
        </p:nvGrpSpPr>
        <p:grpSpPr>
          <a:xfrm rot="0">
            <a:off x="4130109" y="4352841"/>
            <a:ext cx="722588" cy="613729"/>
            <a:chOff x="0" y="0"/>
            <a:chExt cx="190311" cy="161641"/>
          </a:xfrm>
        </p:grpSpPr>
        <p:sp>
          <p:nvSpPr>
            <p:cNvPr name="Freeform 25" id="25"/>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26" id="26"/>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grpSp>
        <p:nvGrpSpPr>
          <p:cNvPr name="Group 27" id="27"/>
          <p:cNvGrpSpPr/>
          <p:nvPr/>
        </p:nvGrpSpPr>
        <p:grpSpPr>
          <a:xfrm rot="0">
            <a:off x="4098340" y="5298687"/>
            <a:ext cx="722588" cy="613729"/>
            <a:chOff x="0" y="0"/>
            <a:chExt cx="190311" cy="161641"/>
          </a:xfrm>
        </p:grpSpPr>
        <p:sp>
          <p:nvSpPr>
            <p:cNvPr name="Freeform 28" id="28"/>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29" id="29"/>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grpSp>
        <p:nvGrpSpPr>
          <p:cNvPr name="Group 30" id="30"/>
          <p:cNvGrpSpPr/>
          <p:nvPr/>
        </p:nvGrpSpPr>
        <p:grpSpPr>
          <a:xfrm rot="0">
            <a:off x="4098340" y="6295191"/>
            <a:ext cx="722588" cy="613729"/>
            <a:chOff x="0" y="0"/>
            <a:chExt cx="190311" cy="161641"/>
          </a:xfrm>
        </p:grpSpPr>
        <p:sp>
          <p:nvSpPr>
            <p:cNvPr name="Freeform 31" id="31"/>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32" id="32"/>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grpSp>
        <p:nvGrpSpPr>
          <p:cNvPr name="Group 33" id="33"/>
          <p:cNvGrpSpPr/>
          <p:nvPr/>
        </p:nvGrpSpPr>
        <p:grpSpPr>
          <a:xfrm rot="0">
            <a:off x="4098340" y="7540920"/>
            <a:ext cx="722588" cy="613729"/>
            <a:chOff x="0" y="0"/>
            <a:chExt cx="190311" cy="161641"/>
          </a:xfrm>
        </p:grpSpPr>
        <p:sp>
          <p:nvSpPr>
            <p:cNvPr name="Freeform 34" id="34"/>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35" id="35"/>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grpSp>
        <p:nvGrpSpPr>
          <p:cNvPr name="Group 36" id="36"/>
          <p:cNvGrpSpPr/>
          <p:nvPr/>
        </p:nvGrpSpPr>
        <p:grpSpPr>
          <a:xfrm rot="0">
            <a:off x="4098340" y="8528736"/>
            <a:ext cx="722588" cy="613729"/>
            <a:chOff x="0" y="0"/>
            <a:chExt cx="190311" cy="161641"/>
          </a:xfrm>
        </p:grpSpPr>
        <p:sp>
          <p:nvSpPr>
            <p:cNvPr name="Freeform 37" id="37"/>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38" id="38"/>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sp>
        <p:nvSpPr>
          <p:cNvPr name="AutoShape 39" id="39"/>
          <p:cNvSpPr/>
          <p:nvPr/>
        </p:nvSpPr>
        <p:spPr>
          <a:xfrm flipH="true" flipV="true">
            <a:off x="7890799" y="2358639"/>
            <a:ext cx="0" cy="7682197"/>
          </a:xfrm>
          <a:prstGeom prst="line">
            <a:avLst/>
          </a:prstGeom>
          <a:ln cap="flat" w="38100">
            <a:solidFill>
              <a:srgbClr val="0A3D25"/>
            </a:solidFill>
            <a:prstDash val="solid"/>
            <a:headEnd type="none" len="sm" w="sm"/>
            <a:tailEnd type="none" len="sm" w="sm"/>
          </a:ln>
        </p:spPr>
      </p:sp>
      <p:grpSp>
        <p:nvGrpSpPr>
          <p:cNvPr name="Group 40" id="40"/>
          <p:cNvGrpSpPr/>
          <p:nvPr/>
        </p:nvGrpSpPr>
        <p:grpSpPr>
          <a:xfrm rot="0">
            <a:off x="4148147" y="9516553"/>
            <a:ext cx="722588" cy="613729"/>
            <a:chOff x="0" y="0"/>
            <a:chExt cx="190311" cy="161641"/>
          </a:xfrm>
        </p:grpSpPr>
        <p:sp>
          <p:nvSpPr>
            <p:cNvPr name="Freeform 41" id="41"/>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42" id="42"/>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grpSp>
        <p:nvGrpSpPr>
          <p:cNvPr name="Group 43" id="43"/>
          <p:cNvGrpSpPr/>
          <p:nvPr/>
        </p:nvGrpSpPr>
        <p:grpSpPr>
          <a:xfrm rot="0">
            <a:off x="11189922" y="2629130"/>
            <a:ext cx="722588" cy="613729"/>
            <a:chOff x="0" y="0"/>
            <a:chExt cx="190311" cy="161641"/>
          </a:xfrm>
        </p:grpSpPr>
        <p:sp>
          <p:nvSpPr>
            <p:cNvPr name="Freeform 44" id="44"/>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45" id="45"/>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grpSp>
        <p:nvGrpSpPr>
          <p:cNvPr name="Group 46" id="46"/>
          <p:cNvGrpSpPr/>
          <p:nvPr/>
        </p:nvGrpSpPr>
        <p:grpSpPr>
          <a:xfrm rot="0">
            <a:off x="10834037" y="3590079"/>
            <a:ext cx="722588" cy="613729"/>
            <a:chOff x="0" y="0"/>
            <a:chExt cx="190311" cy="161641"/>
          </a:xfrm>
        </p:grpSpPr>
        <p:sp>
          <p:nvSpPr>
            <p:cNvPr name="Freeform 47" id="47"/>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48" id="48"/>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grpSp>
        <p:nvGrpSpPr>
          <p:cNvPr name="Group 49" id="49"/>
          <p:cNvGrpSpPr/>
          <p:nvPr/>
        </p:nvGrpSpPr>
        <p:grpSpPr>
          <a:xfrm rot="0">
            <a:off x="10547253" y="5547903"/>
            <a:ext cx="722588" cy="613729"/>
            <a:chOff x="0" y="0"/>
            <a:chExt cx="190311" cy="161641"/>
          </a:xfrm>
        </p:grpSpPr>
        <p:sp>
          <p:nvSpPr>
            <p:cNvPr name="Freeform 50" id="50"/>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51" id="51"/>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grpSp>
        <p:nvGrpSpPr>
          <p:cNvPr name="Group 52" id="52"/>
          <p:cNvGrpSpPr/>
          <p:nvPr/>
        </p:nvGrpSpPr>
        <p:grpSpPr>
          <a:xfrm rot="0">
            <a:off x="10185958" y="7033573"/>
            <a:ext cx="722588" cy="670368"/>
            <a:chOff x="0" y="0"/>
            <a:chExt cx="190311" cy="176558"/>
          </a:xfrm>
        </p:grpSpPr>
        <p:sp>
          <p:nvSpPr>
            <p:cNvPr name="Freeform 53" id="53"/>
            <p:cNvSpPr/>
            <p:nvPr/>
          </p:nvSpPr>
          <p:spPr>
            <a:xfrm flipH="false" flipV="false" rot="0">
              <a:off x="0" y="0"/>
              <a:ext cx="190311" cy="176558"/>
            </a:xfrm>
            <a:custGeom>
              <a:avLst/>
              <a:gdLst/>
              <a:ahLst/>
              <a:cxnLst/>
              <a:rect r="r" b="b" t="t" l="l"/>
              <a:pathLst>
                <a:path h="176558" w="190311">
                  <a:moveTo>
                    <a:pt x="88279" y="0"/>
                  </a:moveTo>
                  <a:lnTo>
                    <a:pt x="102032" y="0"/>
                  </a:lnTo>
                  <a:cubicBezTo>
                    <a:pt x="150788" y="0"/>
                    <a:pt x="190311" y="39524"/>
                    <a:pt x="190311" y="88279"/>
                  </a:cubicBezTo>
                  <a:lnTo>
                    <a:pt x="190311" y="88279"/>
                  </a:lnTo>
                  <a:cubicBezTo>
                    <a:pt x="190311" y="137034"/>
                    <a:pt x="150788" y="176558"/>
                    <a:pt x="102032" y="176558"/>
                  </a:cubicBezTo>
                  <a:lnTo>
                    <a:pt x="88279" y="176558"/>
                  </a:lnTo>
                  <a:cubicBezTo>
                    <a:pt x="39524" y="176558"/>
                    <a:pt x="0" y="137034"/>
                    <a:pt x="0" y="88279"/>
                  </a:cubicBezTo>
                  <a:lnTo>
                    <a:pt x="0" y="88279"/>
                  </a:lnTo>
                  <a:cubicBezTo>
                    <a:pt x="0" y="39524"/>
                    <a:pt x="39524" y="0"/>
                    <a:pt x="88279" y="0"/>
                  </a:cubicBezTo>
                  <a:close/>
                </a:path>
              </a:pathLst>
            </a:custGeom>
            <a:solidFill>
              <a:srgbClr val="ED8694"/>
            </a:solidFill>
          </p:spPr>
        </p:sp>
        <p:sp>
          <p:nvSpPr>
            <p:cNvPr name="TextBox 54" id="54"/>
            <p:cNvSpPr txBox="true"/>
            <p:nvPr/>
          </p:nvSpPr>
          <p:spPr>
            <a:xfrm>
              <a:off x="0" y="-104775"/>
              <a:ext cx="190311" cy="281333"/>
            </a:xfrm>
            <a:prstGeom prst="rect">
              <a:avLst/>
            </a:prstGeom>
          </p:spPr>
          <p:txBody>
            <a:bodyPr anchor="ctr" rtlCol="false" tIns="50800" lIns="50800" bIns="50800" rIns="50800"/>
            <a:lstStyle/>
            <a:p>
              <a:pPr algn="ctr">
                <a:lnSpc>
                  <a:spcPts val="3612"/>
                </a:lnSpc>
              </a:pPr>
              <a:r>
                <a:rPr lang="en-US" sz="2580">
                  <a:solidFill>
                    <a:srgbClr val="0A3D25"/>
                  </a:solidFill>
                  <a:latin typeface="Ample Display"/>
                  <a:ea typeface="Ample Display"/>
                  <a:cs typeface="Ample Display"/>
                  <a:sym typeface="Ample Display"/>
                </a:rPr>
                <a:t>14</a:t>
              </a:r>
            </a:p>
          </p:txBody>
        </p:sp>
      </p:grpSp>
      <p:grpSp>
        <p:nvGrpSpPr>
          <p:cNvPr name="Group 55" id="55"/>
          <p:cNvGrpSpPr/>
          <p:nvPr/>
        </p:nvGrpSpPr>
        <p:grpSpPr>
          <a:xfrm rot="0">
            <a:off x="10690032" y="8597777"/>
            <a:ext cx="722588" cy="613729"/>
            <a:chOff x="0" y="0"/>
            <a:chExt cx="190311" cy="161641"/>
          </a:xfrm>
        </p:grpSpPr>
        <p:sp>
          <p:nvSpPr>
            <p:cNvPr name="Freeform 56" id="56"/>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57" id="57"/>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grpSp>
        <p:nvGrpSpPr>
          <p:cNvPr name="Group 58" id="58"/>
          <p:cNvGrpSpPr/>
          <p:nvPr/>
        </p:nvGrpSpPr>
        <p:grpSpPr>
          <a:xfrm rot="0">
            <a:off x="10884014" y="4607175"/>
            <a:ext cx="722588" cy="613729"/>
            <a:chOff x="0" y="0"/>
            <a:chExt cx="190311" cy="161641"/>
          </a:xfrm>
        </p:grpSpPr>
        <p:sp>
          <p:nvSpPr>
            <p:cNvPr name="Freeform 59" id="59"/>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60" id="60"/>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sp>
        <p:nvSpPr>
          <p:cNvPr name="TextBox 61" id="61"/>
          <p:cNvSpPr txBox="true"/>
          <p:nvPr/>
        </p:nvSpPr>
        <p:spPr>
          <a:xfrm rot="0">
            <a:off x="4387402" y="2419361"/>
            <a:ext cx="208002" cy="739150"/>
          </a:xfrm>
          <a:prstGeom prst="rect">
            <a:avLst/>
          </a:prstGeom>
        </p:spPr>
        <p:txBody>
          <a:bodyPr anchor="t" rtlCol="false" tIns="0" lIns="0" bIns="0" rIns="0">
            <a:spAutoFit/>
          </a:bodyPr>
          <a:lstStyle/>
          <a:p>
            <a:pPr algn="ctr">
              <a:lnSpc>
                <a:spcPts val="5459"/>
              </a:lnSpc>
              <a:spcBef>
                <a:spcPct val="0"/>
              </a:spcBef>
            </a:pPr>
            <a:r>
              <a:rPr lang="en-US" sz="3899">
                <a:solidFill>
                  <a:srgbClr val="0A3D25"/>
                </a:solidFill>
                <a:latin typeface="Ample Display"/>
                <a:ea typeface="Ample Display"/>
                <a:cs typeface="Ample Display"/>
                <a:sym typeface="Ample Display"/>
              </a:rPr>
              <a:t>1</a:t>
            </a:r>
          </a:p>
        </p:txBody>
      </p:sp>
      <p:sp>
        <p:nvSpPr>
          <p:cNvPr name="TextBox 62" id="62"/>
          <p:cNvSpPr txBox="true"/>
          <p:nvPr/>
        </p:nvSpPr>
        <p:spPr>
          <a:xfrm rot="0">
            <a:off x="4351147" y="3301410"/>
            <a:ext cx="280511" cy="697101"/>
          </a:xfrm>
          <a:prstGeom prst="rect">
            <a:avLst/>
          </a:prstGeom>
        </p:spPr>
        <p:txBody>
          <a:bodyPr anchor="t" rtlCol="false" tIns="0" lIns="0" bIns="0" rIns="0">
            <a:spAutoFit/>
          </a:bodyPr>
          <a:lstStyle/>
          <a:p>
            <a:pPr algn="ctr">
              <a:lnSpc>
                <a:spcPts val="5152"/>
              </a:lnSpc>
              <a:spcBef>
                <a:spcPct val="0"/>
              </a:spcBef>
            </a:pPr>
            <a:r>
              <a:rPr lang="en-US" sz="3680">
                <a:solidFill>
                  <a:srgbClr val="0A3D25"/>
                </a:solidFill>
                <a:latin typeface="Ample Display"/>
                <a:ea typeface="Ample Display"/>
                <a:cs typeface="Ample Display"/>
                <a:sym typeface="Ample Display"/>
              </a:rPr>
              <a:t>2</a:t>
            </a:r>
          </a:p>
        </p:txBody>
      </p:sp>
      <p:sp>
        <p:nvSpPr>
          <p:cNvPr name="TextBox 63" id="63"/>
          <p:cNvSpPr txBox="true"/>
          <p:nvPr/>
        </p:nvSpPr>
        <p:spPr>
          <a:xfrm rot="0">
            <a:off x="4351147" y="4190916"/>
            <a:ext cx="316587" cy="789844"/>
          </a:xfrm>
          <a:prstGeom prst="rect">
            <a:avLst/>
          </a:prstGeom>
        </p:spPr>
        <p:txBody>
          <a:bodyPr anchor="t" rtlCol="false" tIns="0" lIns="0" bIns="0" rIns="0">
            <a:spAutoFit/>
          </a:bodyPr>
          <a:lstStyle/>
          <a:p>
            <a:pPr algn="ctr">
              <a:lnSpc>
                <a:spcPts val="5815"/>
              </a:lnSpc>
              <a:spcBef>
                <a:spcPct val="0"/>
              </a:spcBef>
            </a:pPr>
            <a:r>
              <a:rPr lang="en-US" sz="4153">
                <a:solidFill>
                  <a:srgbClr val="0A3D25"/>
                </a:solidFill>
                <a:latin typeface="Ample Display"/>
                <a:ea typeface="Ample Display"/>
                <a:cs typeface="Ample Display"/>
                <a:sym typeface="Ample Display"/>
              </a:rPr>
              <a:t>3</a:t>
            </a:r>
          </a:p>
        </p:txBody>
      </p:sp>
      <p:sp>
        <p:nvSpPr>
          <p:cNvPr name="TextBox 64" id="64"/>
          <p:cNvSpPr txBox="true"/>
          <p:nvPr/>
        </p:nvSpPr>
        <p:spPr>
          <a:xfrm rot="0">
            <a:off x="4310032" y="5171260"/>
            <a:ext cx="299204" cy="697101"/>
          </a:xfrm>
          <a:prstGeom prst="rect">
            <a:avLst/>
          </a:prstGeom>
        </p:spPr>
        <p:txBody>
          <a:bodyPr anchor="t" rtlCol="false" tIns="0" lIns="0" bIns="0" rIns="0">
            <a:spAutoFit/>
          </a:bodyPr>
          <a:lstStyle/>
          <a:p>
            <a:pPr algn="ctr">
              <a:lnSpc>
                <a:spcPts val="5152"/>
              </a:lnSpc>
              <a:spcBef>
                <a:spcPct val="0"/>
              </a:spcBef>
            </a:pPr>
            <a:r>
              <a:rPr lang="en-US" sz="3680">
                <a:solidFill>
                  <a:srgbClr val="0A3D25"/>
                </a:solidFill>
                <a:latin typeface="Ample Display"/>
                <a:ea typeface="Ample Display"/>
                <a:cs typeface="Ample Display"/>
                <a:sym typeface="Ample Display"/>
              </a:rPr>
              <a:t>4</a:t>
            </a:r>
          </a:p>
        </p:txBody>
      </p:sp>
      <p:sp>
        <p:nvSpPr>
          <p:cNvPr name="TextBox 65" id="65"/>
          <p:cNvSpPr txBox="true"/>
          <p:nvPr/>
        </p:nvSpPr>
        <p:spPr>
          <a:xfrm rot="0">
            <a:off x="4376805" y="6198577"/>
            <a:ext cx="265271" cy="664081"/>
          </a:xfrm>
          <a:prstGeom prst="rect">
            <a:avLst/>
          </a:prstGeom>
        </p:spPr>
        <p:txBody>
          <a:bodyPr anchor="t" rtlCol="false" tIns="0" lIns="0" bIns="0" rIns="0">
            <a:spAutoFit/>
          </a:bodyPr>
          <a:lstStyle/>
          <a:p>
            <a:pPr algn="ctr">
              <a:lnSpc>
                <a:spcPts val="4872"/>
              </a:lnSpc>
              <a:spcBef>
                <a:spcPct val="0"/>
              </a:spcBef>
            </a:pPr>
            <a:r>
              <a:rPr lang="en-US" sz="3480">
                <a:solidFill>
                  <a:srgbClr val="0A3D25"/>
                </a:solidFill>
                <a:latin typeface="Ample Display"/>
                <a:ea typeface="Ample Display"/>
                <a:cs typeface="Ample Display"/>
                <a:sym typeface="Ample Display"/>
              </a:rPr>
              <a:t>5</a:t>
            </a:r>
          </a:p>
        </p:txBody>
      </p:sp>
      <p:sp>
        <p:nvSpPr>
          <p:cNvPr name="TextBox 66" id="66"/>
          <p:cNvSpPr txBox="true"/>
          <p:nvPr/>
        </p:nvSpPr>
        <p:spPr>
          <a:xfrm rot="0">
            <a:off x="4340988" y="7445577"/>
            <a:ext cx="268248" cy="680591"/>
          </a:xfrm>
          <a:prstGeom prst="rect">
            <a:avLst/>
          </a:prstGeom>
        </p:spPr>
        <p:txBody>
          <a:bodyPr anchor="t" rtlCol="false" tIns="0" lIns="0" bIns="0" rIns="0">
            <a:spAutoFit/>
          </a:bodyPr>
          <a:lstStyle/>
          <a:p>
            <a:pPr algn="ctr">
              <a:lnSpc>
                <a:spcPts val="5012"/>
              </a:lnSpc>
              <a:spcBef>
                <a:spcPct val="0"/>
              </a:spcBef>
            </a:pPr>
            <a:r>
              <a:rPr lang="en-US" sz="3580">
                <a:solidFill>
                  <a:srgbClr val="0A3D25"/>
                </a:solidFill>
                <a:latin typeface="Ample Display"/>
                <a:ea typeface="Ample Display"/>
                <a:cs typeface="Ample Display"/>
                <a:sym typeface="Ample Display"/>
              </a:rPr>
              <a:t>6</a:t>
            </a:r>
          </a:p>
        </p:txBody>
      </p:sp>
      <p:sp>
        <p:nvSpPr>
          <p:cNvPr name="TextBox 67" id="67"/>
          <p:cNvSpPr txBox="true"/>
          <p:nvPr/>
        </p:nvSpPr>
        <p:spPr>
          <a:xfrm rot="0">
            <a:off x="4361646" y="8501125"/>
            <a:ext cx="226933" cy="588515"/>
          </a:xfrm>
          <a:prstGeom prst="rect">
            <a:avLst/>
          </a:prstGeom>
        </p:spPr>
        <p:txBody>
          <a:bodyPr anchor="t" rtlCol="false" tIns="0" lIns="0" bIns="0" rIns="0">
            <a:spAutoFit/>
          </a:bodyPr>
          <a:lstStyle/>
          <a:p>
            <a:pPr algn="ctr">
              <a:lnSpc>
                <a:spcPts val="4312"/>
              </a:lnSpc>
              <a:spcBef>
                <a:spcPct val="0"/>
              </a:spcBef>
            </a:pPr>
            <a:r>
              <a:rPr lang="en-US" sz="3080">
                <a:solidFill>
                  <a:srgbClr val="0A3D25"/>
                </a:solidFill>
                <a:latin typeface="Ample Display"/>
                <a:ea typeface="Ample Display"/>
                <a:cs typeface="Ample Display"/>
                <a:sym typeface="Ample Display"/>
              </a:rPr>
              <a:t>7</a:t>
            </a:r>
          </a:p>
        </p:txBody>
      </p:sp>
      <p:sp>
        <p:nvSpPr>
          <p:cNvPr name="TextBox 68" id="68"/>
          <p:cNvSpPr txBox="true"/>
          <p:nvPr/>
        </p:nvSpPr>
        <p:spPr>
          <a:xfrm rot="0">
            <a:off x="4421752" y="9452401"/>
            <a:ext cx="234791" cy="588515"/>
          </a:xfrm>
          <a:prstGeom prst="rect">
            <a:avLst/>
          </a:prstGeom>
        </p:spPr>
        <p:txBody>
          <a:bodyPr anchor="t" rtlCol="false" tIns="0" lIns="0" bIns="0" rIns="0">
            <a:spAutoFit/>
          </a:bodyPr>
          <a:lstStyle/>
          <a:p>
            <a:pPr algn="ctr">
              <a:lnSpc>
                <a:spcPts val="4312"/>
              </a:lnSpc>
              <a:spcBef>
                <a:spcPct val="0"/>
              </a:spcBef>
            </a:pPr>
            <a:r>
              <a:rPr lang="en-US" sz="3080">
                <a:solidFill>
                  <a:srgbClr val="0A3D25"/>
                </a:solidFill>
                <a:latin typeface="Ample Display"/>
                <a:ea typeface="Ample Display"/>
                <a:cs typeface="Ample Display"/>
                <a:sym typeface="Ample Display"/>
              </a:rPr>
              <a:t>8</a:t>
            </a:r>
          </a:p>
        </p:txBody>
      </p:sp>
      <p:sp>
        <p:nvSpPr>
          <p:cNvPr name="TextBox 69" id="69"/>
          <p:cNvSpPr txBox="true"/>
          <p:nvPr/>
        </p:nvSpPr>
        <p:spPr>
          <a:xfrm rot="0">
            <a:off x="11399472" y="2602561"/>
            <a:ext cx="249912" cy="621535"/>
          </a:xfrm>
          <a:prstGeom prst="rect">
            <a:avLst/>
          </a:prstGeom>
        </p:spPr>
        <p:txBody>
          <a:bodyPr anchor="t" rtlCol="false" tIns="0" lIns="0" bIns="0" rIns="0">
            <a:spAutoFit/>
          </a:bodyPr>
          <a:lstStyle/>
          <a:p>
            <a:pPr algn="ctr">
              <a:lnSpc>
                <a:spcPts val="4592"/>
              </a:lnSpc>
              <a:spcBef>
                <a:spcPct val="0"/>
              </a:spcBef>
            </a:pPr>
            <a:r>
              <a:rPr lang="en-US" sz="3280">
                <a:solidFill>
                  <a:srgbClr val="0A3D25"/>
                </a:solidFill>
                <a:latin typeface="Ample Display"/>
                <a:ea typeface="Ample Display"/>
                <a:cs typeface="Ample Display"/>
                <a:sym typeface="Ample Display"/>
              </a:rPr>
              <a:t>9</a:t>
            </a:r>
          </a:p>
        </p:txBody>
      </p:sp>
      <p:sp>
        <p:nvSpPr>
          <p:cNvPr name="TextBox 70" id="70"/>
          <p:cNvSpPr txBox="true"/>
          <p:nvPr/>
        </p:nvSpPr>
        <p:spPr>
          <a:xfrm rot="0">
            <a:off x="11021857" y="3596336"/>
            <a:ext cx="360164" cy="519935"/>
          </a:xfrm>
          <a:prstGeom prst="rect">
            <a:avLst/>
          </a:prstGeom>
        </p:spPr>
        <p:txBody>
          <a:bodyPr anchor="t" rtlCol="false" tIns="0" lIns="0" bIns="0" rIns="0">
            <a:spAutoFit/>
          </a:bodyPr>
          <a:lstStyle/>
          <a:p>
            <a:pPr algn="ctr">
              <a:lnSpc>
                <a:spcPts val="3892"/>
              </a:lnSpc>
              <a:spcBef>
                <a:spcPct val="0"/>
              </a:spcBef>
            </a:pPr>
            <a:r>
              <a:rPr lang="en-US" sz="2780">
                <a:solidFill>
                  <a:srgbClr val="0A3D25"/>
                </a:solidFill>
                <a:latin typeface="Ample Display"/>
                <a:ea typeface="Ample Display"/>
                <a:cs typeface="Ample Display"/>
                <a:sym typeface="Ample Display"/>
              </a:rPr>
              <a:t>10</a:t>
            </a:r>
          </a:p>
        </p:txBody>
      </p:sp>
      <p:sp>
        <p:nvSpPr>
          <p:cNvPr name="TextBox 71" id="71"/>
          <p:cNvSpPr txBox="true"/>
          <p:nvPr/>
        </p:nvSpPr>
        <p:spPr>
          <a:xfrm rot="0">
            <a:off x="11116036" y="4638605"/>
            <a:ext cx="296585" cy="519935"/>
          </a:xfrm>
          <a:prstGeom prst="rect">
            <a:avLst/>
          </a:prstGeom>
        </p:spPr>
        <p:txBody>
          <a:bodyPr anchor="t" rtlCol="false" tIns="0" lIns="0" bIns="0" rIns="0">
            <a:spAutoFit/>
          </a:bodyPr>
          <a:lstStyle/>
          <a:p>
            <a:pPr algn="ctr">
              <a:lnSpc>
                <a:spcPts val="3892"/>
              </a:lnSpc>
              <a:spcBef>
                <a:spcPct val="0"/>
              </a:spcBef>
            </a:pPr>
            <a:r>
              <a:rPr lang="en-US" sz="2780">
                <a:solidFill>
                  <a:srgbClr val="0A3D25"/>
                </a:solidFill>
                <a:latin typeface="Ample Display"/>
                <a:ea typeface="Ample Display"/>
                <a:cs typeface="Ample Display"/>
                <a:sym typeface="Ample Display"/>
              </a:rPr>
              <a:t>11</a:t>
            </a:r>
          </a:p>
        </p:txBody>
      </p:sp>
      <p:sp>
        <p:nvSpPr>
          <p:cNvPr name="TextBox 72" id="72"/>
          <p:cNvSpPr txBox="true"/>
          <p:nvPr/>
        </p:nvSpPr>
        <p:spPr>
          <a:xfrm rot="0">
            <a:off x="10728465" y="5529854"/>
            <a:ext cx="360164" cy="519935"/>
          </a:xfrm>
          <a:prstGeom prst="rect">
            <a:avLst/>
          </a:prstGeom>
        </p:spPr>
        <p:txBody>
          <a:bodyPr anchor="t" rtlCol="false" tIns="0" lIns="0" bIns="0" rIns="0">
            <a:spAutoFit/>
          </a:bodyPr>
          <a:lstStyle/>
          <a:p>
            <a:pPr algn="ctr">
              <a:lnSpc>
                <a:spcPts val="3892"/>
              </a:lnSpc>
              <a:spcBef>
                <a:spcPct val="0"/>
              </a:spcBef>
            </a:pPr>
            <a:r>
              <a:rPr lang="en-US" sz="2780">
                <a:solidFill>
                  <a:srgbClr val="0A3D25"/>
                </a:solidFill>
                <a:latin typeface="Ample Display"/>
                <a:ea typeface="Ample Display"/>
                <a:cs typeface="Ample Display"/>
                <a:sym typeface="Ample Display"/>
              </a:rPr>
              <a:t>12</a:t>
            </a:r>
          </a:p>
        </p:txBody>
      </p:sp>
      <p:sp>
        <p:nvSpPr>
          <p:cNvPr name="TextBox 73" id="73"/>
          <p:cNvSpPr txBox="true"/>
          <p:nvPr/>
        </p:nvSpPr>
        <p:spPr>
          <a:xfrm rot="0">
            <a:off x="10900595" y="8682742"/>
            <a:ext cx="356592" cy="1005710"/>
          </a:xfrm>
          <a:prstGeom prst="rect">
            <a:avLst/>
          </a:prstGeom>
        </p:spPr>
        <p:txBody>
          <a:bodyPr anchor="t" rtlCol="false" tIns="0" lIns="0" bIns="0" rIns="0">
            <a:spAutoFit/>
          </a:bodyPr>
          <a:lstStyle/>
          <a:p>
            <a:pPr algn="ctr">
              <a:lnSpc>
                <a:spcPts val="3892"/>
              </a:lnSpc>
            </a:pPr>
            <a:r>
              <a:rPr lang="en-US" sz="2780">
                <a:solidFill>
                  <a:srgbClr val="0A3D25"/>
                </a:solidFill>
                <a:latin typeface="Ample Display"/>
                <a:ea typeface="Ample Display"/>
                <a:cs typeface="Ample Display"/>
                <a:sym typeface="Ample Display"/>
              </a:rPr>
              <a:t>16</a:t>
            </a:r>
          </a:p>
          <a:p>
            <a:pPr algn="ctr">
              <a:lnSpc>
                <a:spcPts val="3892"/>
              </a:lnSpc>
              <a:spcBef>
                <a:spcPct val="0"/>
              </a:spcBef>
            </a:pPr>
          </a:p>
        </p:txBody>
      </p:sp>
      <p:sp>
        <p:nvSpPr>
          <p:cNvPr name="TextBox 74" id="74"/>
          <p:cNvSpPr txBox="true"/>
          <p:nvPr/>
        </p:nvSpPr>
        <p:spPr>
          <a:xfrm rot="0">
            <a:off x="8295342" y="2635639"/>
            <a:ext cx="2726515" cy="495935"/>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A3D25"/>
                </a:solidFill>
                <a:latin typeface="Ample Display"/>
                <a:ea typeface="Ample Display"/>
                <a:cs typeface="Ample Display"/>
                <a:sym typeface="Ample Display"/>
              </a:rPr>
              <a:t>System user</a:t>
            </a:r>
          </a:p>
        </p:txBody>
      </p:sp>
      <p:grpSp>
        <p:nvGrpSpPr>
          <p:cNvPr name="Group 75" id="75"/>
          <p:cNvGrpSpPr/>
          <p:nvPr/>
        </p:nvGrpSpPr>
        <p:grpSpPr>
          <a:xfrm rot="0">
            <a:off x="10884014" y="9347932"/>
            <a:ext cx="722588" cy="613729"/>
            <a:chOff x="0" y="0"/>
            <a:chExt cx="190311" cy="161641"/>
          </a:xfrm>
        </p:grpSpPr>
        <p:sp>
          <p:nvSpPr>
            <p:cNvPr name="Freeform 76" id="76"/>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77" id="77"/>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sp>
        <p:nvSpPr>
          <p:cNvPr name="TextBox 78" id="78"/>
          <p:cNvSpPr txBox="true"/>
          <p:nvPr/>
        </p:nvSpPr>
        <p:spPr>
          <a:xfrm rot="0">
            <a:off x="11080618" y="9364097"/>
            <a:ext cx="353139" cy="519935"/>
          </a:xfrm>
          <a:prstGeom prst="rect">
            <a:avLst/>
          </a:prstGeom>
        </p:spPr>
        <p:txBody>
          <a:bodyPr anchor="t" rtlCol="false" tIns="0" lIns="0" bIns="0" rIns="0">
            <a:spAutoFit/>
          </a:bodyPr>
          <a:lstStyle/>
          <a:p>
            <a:pPr algn="ctr">
              <a:lnSpc>
                <a:spcPts val="3892"/>
              </a:lnSpc>
              <a:spcBef>
                <a:spcPct val="0"/>
              </a:spcBef>
            </a:pPr>
            <a:r>
              <a:rPr lang="en-US" sz="2780">
                <a:solidFill>
                  <a:srgbClr val="0A3D25"/>
                </a:solidFill>
                <a:latin typeface="Ample Display"/>
                <a:ea typeface="Ample Display"/>
                <a:cs typeface="Ample Display"/>
                <a:sym typeface="Ample Display"/>
              </a:rPr>
              <a:t>17</a:t>
            </a:r>
          </a:p>
        </p:txBody>
      </p:sp>
      <p:sp>
        <p:nvSpPr>
          <p:cNvPr name="TextBox 79" id="79"/>
          <p:cNvSpPr txBox="true"/>
          <p:nvPr/>
        </p:nvSpPr>
        <p:spPr>
          <a:xfrm rot="0">
            <a:off x="8460955" y="6343953"/>
            <a:ext cx="1904762" cy="496440"/>
          </a:xfrm>
          <a:prstGeom prst="rect">
            <a:avLst/>
          </a:prstGeom>
        </p:spPr>
        <p:txBody>
          <a:bodyPr anchor="t" rtlCol="false" tIns="0" lIns="0" bIns="0" rIns="0">
            <a:spAutoFit/>
          </a:bodyPr>
          <a:lstStyle/>
          <a:p>
            <a:pPr algn="ctr">
              <a:lnSpc>
                <a:spcPts val="3612"/>
              </a:lnSpc>
              <a:spcBef>
                <a:spcPct val="0"/>
              </a:spcBef>
            </a:pPr>
            <a:r>
              <a:rPr lang="en-US" sz="2580">
                <a:solidFill>
                  <a:srgbClr val="0A3D25"/>
                </a:solidFill>
                <a:latin typeface="Ample Display"/>
                <a:ea typeface="Ample Display"/>
                <a:cs typeface="Ample Display"/>
                <a:sym typeface="Ample Display"/>
              </a:rPr>
              <a:t>Technology</a:t>
            </a:r>
          </a:p>
        </p:txBody>
      </p:sp>
      <p:sp>
        <p:nvSpPr>
          <p:cNvPr name="TextBox 80" id="80"/>
          <p:cNvSpPr txBox="true"/>
          <p:nvPr/>
        </p:nvSpPr>
        <p:spPr>
          <a:xfrm rot="0">
            <a:off x="1521970" y="570607"/>
            <a:ext cx="9025282" cy="1111757"/>
          </a:xfrm>
          <a:prstGeom prst="rect">
            <a:avLst/>
          </a:prstGeom>
        </p:spPr>
        <p:txBody>
          <a:bodyPr anchor="t" rtlCol="false" tIns="0" lIns="0" bIns="0" rIns="0">
            <a:spAutoFit/>
          </a:bodyPr>
          <a:lstStyle/>
          <a:p>
            <a:pPr algn="ctr">
              <a:lnSpc>
                <a:spcPts val="9072"/>
              </a:lnSpc>
              <a:spcBef>
                <a:spcPct val="0"/>
              </a:spcBef>
            </a:pPr>
            <a:r>
              <a:rPr lang="en-US" sz="6480">
                <a:solidFill>
                  <a:srgbClr val="0A3D25"/>
                </a:solidFill>
                <a:latin typeface="Frank Ruehl BT"/>
                <a:ea typeface="Frank Ruehl BT"/>
                <a:cs typeface="Frank Ruehl BT"/>
                <a:sym typeface="Frank Ruehl BT"/>
              </a:rPr>
              <a:t>Out line</a:t>
            </a:r>
          </a:p>
        </p:txBody>
      </p:sp>
      <p:grpSp>
        <p:nvGrpSpPr>
          <p:cNvPr name="Group 81" id="81"/>
          <p:cNvGrpSpPr/>
          <p:nvPr/>
        </p:nvGrpSpPr>
        <p:grpSpPr>
          <a:xfrm rot="0">
            <a:off x="10711169" y="6374028"/>
            <a:ext cx="722588" cy="613729"/>
            <a:chOff x="0" y="0"/>
            <a:chExt cx="190311" cy="161641"/>
          </a:xfrm>
        </p:grpSpPr>
        <p:sp>
          <p:nvSpPr>
            <p:cNvPr name="Freeform 82" id="82"/>
            <p:cNvSpPr/>
            <p:nvPr/>
          </p:nvSpPr>
          <p:spPr>
            <a:xfrm flipH="false" flipV="false" rot="0">
              <a:off x="0" y="0"/>
              <a:ext cx="190311" cy="161641"/>
            </a:xfrm>
            <a:custGeom>
              <a:avLst/>
              <a:gdLst/>
              <a:ahLst/>
              <a:cxnLst/>
              <a:rect r="r" b="b" t="t" l="l"/>
              <a:pathLst>
                <a:path h="161641" w="190311">
                  <a:moveTo>
                    <a:pt x="80820" y="0"/>
                  </a:moveTo>
                  <a:lnTo>
                    <a:pt x="109491" y="0"/>
                  </a:lnTo>
                  <a:cubicBezTo>
                    <a:pt x="154127" y="0"/>
                    <a:pt x="190311" y="36184"/>
                    <a:pt x="190311" y="80820"/>
                  </a:cubicBezTo>
                  <a:lnTo>
                    <a:pt x="190311" y="80820"/>
                  </a:lnTo>
                  <a:cubicBezTo>
                    <a:pt x="190311" y="102255"/>
                    <a:pt x="181796" y="122812"/>
                    <a:pt x="166640" y="137969"/>
                  </a:cubicBezTo>
                  <a:cubicBezTo>
                    <a:pt x="151483" y="153126"/>
                    <a:pt x="130926" y="161641"/>
                    <a:pt x="109491" y="161641"/>
                  </a:cubicBezTo>
                  <a:lnTo>
                    <a:pt x="80820" y="161641"/>
                  </a:lnTo>
                  <a:cubicBezTo>
                    <a:pt x="36184" y="161641"/>
                    <a:pt x="0" y="125456"/>
                    <a:pt x="0" y="80820"/>
                  </a:cubicBezTo>
                  <a:lnTo>
                    <a:pt x="0" y="80820"/>
                  </a:lnTo>
                  <a:cubicBezTo>
                    <a:pt x="0" y="36184"/>
                    <a:pt x="36184" y="0"/>
                    <a:pt x="80820" y="0"/>
                  </a:cubicBezTo>
                  <a:close/>
                </a:path>
              </a:pathLst>
            </a:custGeom>
            <a:solidFill>
              <a:srgbClr val="ED8694"/>
            </a:solidFill>
          </p:spPr>
        </p:sp>
        <p:sp>
          <p:nvSpPr>
            <p:cNvPr name="TextBox 83" id="83"/>
            <p:cNvSpPr txBox="true"/>
            <p:nvPr/>
          </p:nvSpPr>
          <p:spPr>
            <a:xfrm>
              <a:off x="0" y="-104775"/>
              <a:ext cx="190311" cy="266416"/>
            </a:xfrm>
            <a:prstGeom prst="rect">
              <a:avLst/>
            </a:prstGeom>
          </p:spPr>
          <p:txBody>
            <a:bodyPr anchor="ctr" rtlCol="false" tIns="50800" lIns="50800" bIns="50800" rIns="50800"/>
            <a:lstStyle/>
            <a:p>
              <a:pPr algn="ctr">
                <a:lnSpc>
                  <a:spcPts val="3612"/>
                </a:lnSpc>
              </a:pPr>
            </a:p>
          </p:txBody>
        </p:sp>
      </p:grpSp>
      <p:sp>
        <p:nvSpPr>
          <p:cNvPr name="TextBox 84" id="84"/>
          <p:cNvSpPr txBox="true"/>
          <p:nvPr/>
        </p:nvSpPr>
        <p:spPr>
          <a:xfrm rot="0">
            <a:off x="10922655" y="6409282"/>
            <a:ext cx="347186" cy="512950"/>
          </a:xfrm>
          <a:prstGeom prst="rect">
            <a:avLst/>
          </a:prstGeom>
        </p:spPr>
        <p:txBody>
          <a:bodyPr anchor="t" rtlCol="false" tIns="0" lIns="0" bIns="0" rIns="0">
            <a:spAutoFit/>
          </a:bodyPr>
          <a:lstStyle/>
          <a:p>
            <a:pPr algn="ctr">
              <a:lnSpc>
                <a:spcPts val="3752"/>
              </a:lnSpc>
              <a:spcBef>
                <a:spcPct val="0"/>
              </a:spcBef>
            </a:pPr>
            <a:r>
              <a:rPr lang="en-US" sz="2680">
                <a:solidFill>
                  <a:srgbClr val="0A3D25"/>
                </a:solidFill>
                <a:latin typeface="Ample Display"/>
                <a:ea typeface="Ample Display"/>
                <a:cs typeface="Ample Display"/>
                <a:sym typeface="Ample Display"/>
              </a:rPr>
              <a:t>13</a:t>
            </a:r>
          </a:p>
        </p:txBody>
      </p:sp>
      <p:sp>
        <p:nvSpPr>
          <p:cNvPr name="TextBox 85" id="85"/>
          <p:cNvSpPr txBox="true"/>
          <p:nvPr/>
        </p:nvSpPr>
        <p:spPr>
          <a:xfrm rot="0">
            <a:off x="8819527" y="7826415"/>
            <a:ext cx="948584" cy="494730"/>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A3D25"/>
                </a:solidFill>
                <a:latin typeface="Ample Display"/>
                <a:ea typeface="Ample Display"/>
                <a:cs typeface="Ample Display"/>
                <a:sym typeface="Ample Display"/>
              </a:rPr>
              <a:t>Demo</a:t>
            </a:r>
          </a:p>
        </p:txBody>
      </p:sp>
      <p:grpSp>
        <p:nvGrpSpPr>
          <p:cNvPr name="Group 86" id="86"/>
          <p:cNvGrpSpPr/>
          <p:nvPr/>
        </p:nvGrpSpPr>
        <p:grpSpPr>
          <a:xfrm rot="0">
            <a:off x="10349875" y="7790983"/>
            <a:ext cx="722588" cy="670368"/>
            <a:chOff x="0" y="0"/>
            <a:chExt cx="190311" cy="176558"/>
          </a:xfrm>
        </p:grpSpPr>
        <p:sp>
          <p:nvSpPr>
            <p:cNvPr name="Freeform 87" id="87"/>
            <p:cNvSpPr/>
            <p:nvPr/>
          </p:nvSpPr>
          <p:spPr>
            <a:xfrm flipH="false" flipV="false" rot="0">
              <a:off x="0" y="0"/>
              <a:ext cx="190311" cy="176558"/>
            </a:xfrm>
            <a:custGeom>
              <a:avLst/>
              <a:gdLst/>
              <a:ahLst/>
              <a:cxnLst/>
              <a:rect r="r" b="b" t="t" l="l"/>
              <a:pathLst>
                <a:path h="176558" w="190311">
                  <a:moveTo>
                    <a:pt x="88279" y="0"/>
                  </a:moveTo>
                  <a:lnTo>
                    <a:pt x="102032" y="0"/>
                  </a:lnTo>
                  <a:cubicBezTo>
                    <a:pt x="150788" y="0"/>
                    <a:pt x="190311" y="39524"/>
                    <a:pt x="190311" y="88279"/>
                  </a:cubicBezTo>
                  <a:lnTo>
                    <a:pt x="190311" y="88279"/>
                  </a:lnTo>
                  <a:cubicBezTo>
                    <a:pt x="190311" y="137034"/>
                    <a:pt x="150788" y="176558"/>
                    <a:pt x="102032" y="176558"/>
                  </a:cubicBezTo>
                  <a:lnTo>
                    <a:pt x="88279" y="176558"/>
                  </a:lnTo>
                  <a:cubicBezTo>
                    <a:pt x="39524" y="176558"/>
                    <a:pt x="0" y="137034"/>
                    <a:pt x="0" y="88279"/>
                  </a:cubicBezTo>
                  <a:lnTo>
                    <a:pt x="0" y="88279"/>
                  </a:lnTo>
                  <a:cubicBezTo>
                    <a:pt x="0" y="39524"/>
                    <a:pt x="39524" y="0"/>
                    <a:pt x="88279" y="0"/>
                  </a:cubicBezTo>
                  <a:close/>
                </a:path>
              </a:pathLst>
            </a:custGeom>
            <a:solidFill>
              <a:srgbClr val="ED8694"/>
            </a:solidFill>
          </p:spPr>
        </p:sp>
        <p:sp>
          <p:nvSpPr>
            <p:cNvPr name="TextBox 88" id="88"/>
            <p:cNvSpPr txBox="true"/>
            <p:nvPr/>
          </p:nvSpPr>
          <p:spPr>
            <a:xfrm>
              <a:off x="0" y="-104775"/>
              <a:ext cx="190311" cy="281333"/>
            </a:xfrm>
            <a:prstGeom prst="rect">
              <a:avLst/>
            </a:prstGeom>
          </p:spPr>
          <p:txBody>
            <a:bodyPr anchor="ctr" rtlCol="false" tIns="50800" lIns="50800" bIns="50800" rIns="50800"/>
            <a:lstStyle/>
            <a:p>
              <a:pPr algn="ctr">
                <a:lnSpc>
                  <a:spcPts val="3612"/>
                </a:lnSpc>
              </a:pPr>
              <a:r>
                <a:rPr lang="en-US" sz="2580">
                  <a:solidFill>
                    <a:srgbClr val="0A3D25"/>
                  </a:solidFill>
                  <a:latin typeface="Ample Display"/>
                  <a:ea typeface="Ample Display"/>
                  <a:cs typeface="Ample Display"/>
                  <a:sym typeface="Ample Display"/>
                </a:rPr>
                <a:t>15</a:t>
              </a: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0775" y="-1414099"/>
            <a:ext cx="21047024" cy="11838951"/>
          </a:xfrm>
          <a:custGeom>
            <a:avLst/>
            <a:gdLst/>
            <a:ahLst/>
            <a:cxnLst/>
            <a:rect r="r" b="b" t="t" l="l"/>
            <a:pathLst>
              <a:path h="11838951" w="21047024">
                <a:moveTo>
                  <a:pt x="0" y="0"/>
                </a:moveTo>
                <a:lnTo>
                  <a:pt x="21047024" y="0"/>
                </a:lnTo>
                <a:lnTo>
                  <a:pt x="21047024" y="11838951"/>
                </a:lnTo>
                <a:lnTo>
                  <a:pt x="0" y="11838951"/>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11210627" y="6238127"/>
            <a:ext cx="6544215" cy="3611666"/>
            <a:chOff x="0" y="0"/>
            <a:chExt cx="13462000" cy="7429500"/>
          </a:xfrm>
        </p:grpSpPr>
        <p:sp>
          <p:nvSpPr>
            <p:cNvPr name="Freeform 4" id="4"/>
            <p:cNvSpPr/>
            <p:nvPr/>
          </p:nvSpPr>
          <p:spPr>
            <a:xfrm flipH="false" flipV="false" rot="0">
              <a:off x="1319530" y="1485900"/>
              <a:ext cx="10831830" cy="4538980"/>
            </a:xfrm>
            <a:custGeom>
              <a:avLst/>
              <a:gdLst/>
              <a:ahLst/>
              <a:cxnLst/>
              <a:rect r="r" b="b" t="t" l="l"/>
              <a:pathLst>
                <a:path h="4538980" w="10831830">
                  <a:moveTo>
                    <a:pt x="0" y="0"/>
                  </a:moveTo>
                  <a:lnTo>
                    <a:pt x="10831830" y="0"/>
                  </a:lnTo>
                  <a:lnTo>
                    <a:pt x="10831830" y="4538980"/>
                  </a:lnTo>
                  <a:lnTo>
                    <a:pt x="0" y="4538980"/>
                  </a:lnTo>
                  <a:close/>
                </a:path>
              </a:pathLst>
            </a:custGeom>
            <a:blipFill>
              <a:blip r:embed="rId3"/>
              <a:stretch>
                <a:fillRect l="0" t="-12493" r="0" b="-12493"/>
              </a:stretch>
            </a:blipFill>
          </p:spPr>
        </p:sp>
        <p:sp>
          <p:nvSpPr>
            <p:cNvPr name="Freeform 5" id="5"/>
            <p:cNvSpPr/>
            <p:nvPr/>
          </p:nvSpPr>
          <p:spPr>
            <a:xfrm flipH="false" flipV="false" rot="0">
              <a:off x="0" y="0"/>
              <a:ext cx="13462000" cy="7429500"/>
            </a:xfrm>
            <a:custGeom>
              <a:avLst/>
              <a:gdLst/>
              <a:ahLst/>
              <a:cxnLst/>
              <a:rect r="r" b="b" t="t" l="l"/>
              <a:pathLst>
                <a:path h="7429500" w="13462000">
                  <a:moveTo>
                    <a:pt x="0" y="0"/>
                  </a:moveTo>
                  <a:lnTo>
                    <a:pt x="13462000" y="0"/>
                  </a:lnTo>
                  <a:lnTo>
                    <a:pt x="13462000" y="7429500"/>
                  </a:lnTo>
                  <a:lnTo>
                    <a:pt x="0" y="7429500"/>
                  </a:lnTo>
                  <a:close/>
                </a:path>
              </a:pathLst>
            </a:custGeom>
          </p:spPr>
        </p:sp>
      </p:grpSp>
      <p:sp>
        <p:nvSpPr>
          <p:cNvPr name="Freeform 6" id="6"/>
          <p:cNvSpPr/>
          <p:nvPr/>
        </p:nvSpPr>
        <p:spPr>
          <a:xfrm flipH="false" flipV="false" rot="0">
            <a:off x="13048356" y="1134498"/>
            <a:ext cx="4210944" cy="3225294"/>
          </a:xfrm>
          <a:custGeom>
            <a:avLst/>
            <a:gdLst/>
            <a:ahLst/>
            <a:cxnLst/>
            <a:rect r="r" b="b" t="t" l="l"/>
            <a:pathLst>
              <a:path h="3225294" w="4210944">
                <a:moveTo>
                  <a:pt x="0" y="0"/>
                </a:moveTo>
                <a:lnTo>
                  <a:pt x="4210944" y="0"/>
                </a:lnTo>
                <a:lnTo>
                  <a:pt x="4210944" y="3225294"/>
                </a:lnTo>
                <a:lnTo>
                  <a:pt x="0" y="3225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563119" y="4197867"/>
            <a:ext cx="16769379" cy="1393052"/>
          </a:xfrm>
          <a:prstGeom prst="rect">
            <a:avLst/>
          </a:prstGeom>
        </p:spPr>
        <p:txBody>
          <a:bodyPr anchor="t" rtlCol="false" tIns="0" lIns="0" bIns="0" rIns="0">
            <a:spAutoFit/>
          </a:bodyPr>
          <a:lstStyle/>
          <a:p>
            <a:pPr algn="r">
              <a:lnSpc>
                <a:spcPts val="11326"/>
              </a:lnSpc>
            </a:pPr>
            <a:r>
              <a:rPr lang="en-US" sz="8090" spc="404">
                <a:solidFill>
                  <a:srgbClr val="FFB2AA"/>
                </a:solidFill>
                <a:latin typeface="Frank Ruehl BT"/>
                <a:ea typeface="Frank Ruehl BT"/>
                <a:cs typeface="Frank Ruehl BT"/>
                <a:sym typeface="Frank Ruehl BT"/>
              </a:rPr>
              <a:t>10-</a:t>
            </a:r>
            <a:r>
              <a:rPr lang="en-US" sz="8090" spc="404">
                <a:solidFill>
                  <a:srgbClr val="442C58"/>
                </a:solidFill>
                <a:latin typeface="Frank Ruehl BT"/>
                <a:ea typeface="Frank Ruehl BT"/>
                <a:cs typeface="Frank Ruehl BT"/>
                <a:sym typeface="Frank Ruehl BT"/>
              </a:rPr>
              <a:t> </a:t>
            </a:r>
            <a:r>
              <a:rPr lang="en-US" sz="8090" spc="404">
                <a:solidFill>
                  <a:srgbClr val="0E7658"/>
                </a:solidFill>
                <a:latin typeface="Frank Ruehl BT"/>
                <a:ea typeface="Frank Ruehl BT"/>
                <a:cs typeface="Frank Ruehl BT"/>
                <a:sym typeface="Frank Ruehl BT"/>
              </a:rPr>
              <a:t>(Front-End)</a:t>
            </a:r>
            <a:r>
              <a:rPr lang="en-US" sz="8090" spc="404">
                <a:solidFill>
                  <a:srgbClr val="442C58"/>
                </a:solidFill>
                <a:latin typeface="Frank Ruehl BT"/>
                <a:ea typeface="Frank Ruehl BT"/>
                <a:cs typeface="Frank Ruehl BT"/>
                <a:sym typeface="Frank Ruehl BT"/>
              </a:rPr>
              <a:t>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4446" y="0"/>
            <a:ext cx="19690798" cy="11076074"/>
          </a:xfrm>
          <a:custGeom>
            <a:avLst/>
            <a:gdLst/>
            <a:ahLst/>
            <a:cxnLst/>
            <a:rect r="r" b="b" t="t" l="l"/>
            <a:pathLst>
              <a:path h="11076074" w="19690798">
                <a:moveTo>
                  <a:pt x="0" y="0"/>
                </a:moveTo>
                <a:lnTo>
                  <a:pt x="19690798" y="0"/>
                </a:lnTo>
                <a:lnTo>
                  <a:pt x="19690798" y="11076074"/>
                </a:lnTo>
                <a:lnTo>
                  <a:pt x="0" y="11076074"/>
                </a:lnTo>
                <a:lnTo>
                  <a:pt x="0" y="0"/>
                </a:lnTo>
                <a:close/>
              </a:path>
            </a:pathLst>
          </a:custGeom>
          <a:blipFill>
            <a:blip r:embed="rId2"/>
            <a:stretch>
              <a:fillRect l="0" t="0" r="0" b="0"/>
            </a:stretch>
          </a:blipFill>
        </p:spPr>
      </p:sp>
      <p:grpSp>
        <p:nvGrpSpPr>
          <p:cNvPr name="Group 3" id="3"/>
          <p:cNvGrpSpPr/>
          <p:nvPr/>
        </p:nvGrpSpPr>
        <p:grpSpPr>
          <a:xfrm rot="0">
            <a:off x="9877349" y="1441984"/>
            <a:ext cx="8164737" cy="4096053"/>
            <a:chOff x="0" y="0"/>
            <a:chExt cx="1579300" cy="792297"/>
          </a:xfrm>
        </p:grpSpPr>
        <p:sp>
          <p:nvSpPr>
            <p:cNvPr name="Freeform 4" id="4"/>
            <p:cNvSpPr/>
            <p:nvPr/>
          </p:nvSpPr>
          <p:spPr>
            <a:xfrm flipH="false" flipV="false" rot="0">
              <a:off x="0" y="0"/>
              <a:ext cx="1579300" cy="792297"/>
            </a:xfrm>
            <a:custGeom>
              <a:avLst/>
              <a:gdLst/>
              <a:ahLst/>
              <a:cxnLst/>
              <a:rect r="r" b="b" t="t" l="l"/>
              <a:pathLst>
                <a:path h="792297" w="1579300">
                  <a:moveTo>
                    <a:pt x="0" y="0"/>
                  </a:moveTo>
                  <a:lnTo>
                    <a:pt x="1579300" y="0"/>
                  </a:lnTo>
                  <a:lnTo>
                    <a:pt x="1579300" y="792297"/>
                  </a:lnTo>
                  <a:lnTo>
                    <a:pt x="0" y="792297"/>
                  </a:lnTo>
                  <a:close/>
                </a:path>
              </a:pathLst>
            </a:custGeom>
            <a:blipFill>
              <a:blip r:embed="rId3"/>
              <a:stretch>
                <a:fillRect l="-1852" t="0" r="-1852" b="0"/>
              </a:stretch>
            </a:blipFill>
          </p:spPr>
        </p:sp>
      </p:grpSp>
      <p:grpSp>
        <p:nvGrpSpPr>
          <p:cNvPr name="Group 5" id="5"/>
          <p:cNvGrpSpPr/>
          <p:nvPr/>
        </p:nvGrpSpPr>
        <p:grpSpPr>
          <a:xfrm rot="0">
            <a:off x="320414" y="1441984"/>
            <a:ext cx="9130539" cy="3701516"/>
            <a:chOff x="0" y="0"/>
            <a:chExt cx="1623384" cy="658119"/>
          </a:xfrm>
        </p:grpSpPr>
        <p:sp>
          <p:nvSpPr>
            <p:cNvPr name="Freeform 6" id="6"/>
            <p:cNvSpPr/>
            <p:nvPr/>
          </p:nvSpPr>
          <p:spPr>
            <a:xfrm flipH="false" flipV="false" rot="0">
              <a:off x="0" y="0"/>
              <a:ext cx="1623384" cy="658119"/>
            </a:xfrm>
            <a:custGeom>
              <a:avLst/>
              <a:gdLst/>
              <a:ahLst/>
              <a:cxnLst/>
              <a:rect r="r" b="b" t="t" l="l"/>
              <a:pathLst>
                <a:path h="658119" w="1623384">
                  <a:moveTo>
                    <a:pt x="0" y="0"/>
                  </a:moveTo>
                  <a:lnTo>
                    <a:pt x="1623384" y="0"/>
                  </a:lnTo>
                  <a:lnTo>
                    <a:pt x="1623384" y="658119"/>
                  </a:lnTo>
                  <a:lnTo>
                    <a:pt x="0" y="658119"/>
                  </a:lnTo>
                  <a:close/>
                </a:path>
              </a:pathLst>
            </a:custGeom>
            <a:blipFill>
              <a:blip r:embed="rId4"/>
              <a:stretch>
                <a:fillRect l="0" t="0" r="0" b="-17476"/>
              </a:stretch>
            </a:blipFill>
          </p:spPr>
        </p:sp>
      </p:grpSp>
      <p:grpSp>
        <p:nvGrpSpPr>
          <p:cNvPr name="Group 7" id="7"/>
          <p:cNvGrpSpPr/>
          <p:nvPr/>
        </p:nvGrpSpPr>
        <p:grpSpPr>
          <a:xfrm rot="0">
            <a:off x="4426286" y="5538037"/>
            <a:ext cx="8471335" cy="4474497"/>
            <a:chOff x="0" y="0"/>
            <a:chExt cx="1538832" cy="812800"/>
          </a:xfrm>
        </p:grpSpPr>
        <p:sp>
          <p:nvSpPr>
            <p:cNvPr name="Freeform 8" id="8"/>
            <p:cNvSpPr/>
            <p:nvPr/>
          </p:nvSpPr>
          <p:spPr>
            <a:xfrm flipH="false" flipV="false" rot="0">
              <a:off x="0" y="0"/>
              <a:ext cx="1538832" cy="812800"/>
            </a:xfrm>
            <a:custGeom>
              <a:avLst/>
              <a:gdLst/>
              <a:ahLst/>
              <a:cxnLst/>
              <a:rect r="r" b="b" t="t" l="l"/>
              <a:pathLst>
                <a:path h="812800" w="1538832">
                  <a:moveTo>
                    <a:pt x="0" y="0"/>
                  </a:moveTo>
                  <a:lnTo>
                    <a:pt x="1538832" y="0"/>
                  </a:lnTo>
                  <a:lnTo>
                    <a:pt x="1538832" y="812800"/>
                  </a:lnTo>
                  <a:lnTo>
                    <a:pt x="0" y="812800"/>
                  </a:lnTo>
                  <a:close/>
                </a:path>
              </a:pathLst>
            </a:custGeom>
            <a:blipFill>
              <a:blip r:embed="rId5"/>
              <a:stretch>
                <a:fillRect l="-5163" t="0" r="-5163" b="0"/>
              </a:stretch>
            </a:blipFill>
          </p:spPr>
        </p:sp>
      </p:grpSp>
      <p:sp>
        <p:nvSpPr>
          <p:cNvPr name="TextBox 9" id="9"/>
          <p:cNvSpPr txBox="true"/>
          <p:nvPr/>
        </p:nvSpPr>
        <p:spPr>
          <a:xfrm rot="0">
            <a:off x="-340064" y="141605"/>
            <a:ext cx="4766350" cy="887095"/>
          </a:xfrm>
          <a:prstGeom prst="rect">
            <a:avLst/>
          </a:prstGeom>
        </p:spPr>
        <p:txBody>
          <a:bodyPr anchor="t" rtlCol="false" tIns="0" lIns="0" bIns="0" rIns="0">
            <a:spAutoFit/>
          </a:bodyPr>
          <a:lstStyle/>
          <a:p>
            <a:pPr algn="ctr">
              <a:lnSpc>
                <a:spcPts val="7279"/>
              </a:lnSpc>
            </a:pPr>
            <a:r>
              <a:rPr lang="en-US" sz="5199">
                <a:solidFill>
                  <a:srgbClr val="442C58"/>
                </a:solidFill>
                <a:latin typeface="Quotes Caps"/>
                <a:ea typeface="Quotes Caps"/>
                <a:cs typeface="Quotes Caps"/>
                <a:sym typeface="Quotes Caps"/>
              </a:rPr>
              <a:t>1- Home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3545" y="-654494"/>
            <a:ext cx="20615091" cy="11595989"/>
          </a:xfrm>
          <a:custGeom>
            <a:avLst/>
            <a:gdLst/>
            <a:ahLst/>
            <a:cxnLst/>
            <a:rect r="r" b="b" t="t" l="l"/>
            <a:pathLst>
              <a:path h="11595989" w="20615091">
                <a:moveTo>
                  <a:pt x="0" y="0"/>
                </a:moveTo>
                <a:lnTo>
                  <a:pt x="20615090" y="0"/>
                </a:lnTo>
                <a:lnTo>
                  <a:pt x="20615090" y="11595988"/>
                </a:lnTo>
                <a:lnTo>
                  <a:pt x="0" y="11595988"/>
                </a:lnTo>
                <a:lnTo>
                  <a:pt x="0" y="0"/>
                </a:lnTo>
                <a:close/>
              </a:path>
            </a:pathLst>
          </a:custGeom>
          <a:blipFill>
            <a:blip r:embed="rId2"/>
            <a:stretch>
              <a:fillRect l="0" t="0" r="0" b="0"/>
            </a:stretch>
          </a:blipFill>
        </p:spPr>
      </p:sp>
      <p:grpSp>
        <p:nvGrpSpPr>
          <p:cNvPr name="Group 3" id="3"/>
          <p:cNvGrpSpPr/>
          <p:nvPr/>
        </p:nvGrpSpPr>
        <p:grpSpPr>
          <a:xfrm rot="0">
            <a:off x="8957747" y="446334"/>
            <a:ext cx="9155046" cy="4697166"/>
            <a:chOff x="0" y="0"/>
            <a:chExt cx="1537289" cy="788734"/>
          </a:xfrm>
        </p:grpSpPr>
        <p:sp>
          <p:nvSpPr>
            <p:cNvPr name="Freeform 4" id="4"/>
            <p:cNvSpPr/>
            <p:nvPr/>
          </p:nvSpPr>
          <p:spPr>
            <a:xfrm flipH="false" flipV="false" rot="0">
              <a:off x="0" y="0"/>
              <a:ext cx="1537289" cy="788734"/>
            </a:xfrm>
            <a:custGeom>
              <a:avLst/>
              <a:gdLst/>
              <a:ahLst/>
              <a:cxnLst/>
              <a:rect r="r" b="b" t="t" l="l"/>
              <a:pathLst>
                <a:path h="788734" w="1537289">
                  <a:moveTo>
                    <a:pt x="0" y="0"/>
                  </a:moveTo>
                  <a:lnTo>
                    <a:pt x="1537289" y="0"/>
                  </a:lnTo>
                  <a:lnTo>
                    <a:pt x="1537289" y="788734"/>
                  </a:lnTo>
                  <a:lnTo>
                    <a:pt x="0" y="788734"/>
                  </a:lnTo>
                  <a:close/>
                </a:path>
              </a:pathLst>
            </a:custGeom>
            <a:blipFill>
              <a:blip r:embed="rId3"/>
              <a:stretch>
                <a:fillRect l="0" t="-1406" r="0" b="-1406"/>
              </a:stretch>
            </a:blipFill>
          </p:spPr>
        </p:sp>
      </p:grpSp>
      <p:grpSp>
        <p:nvGrpSpPr>
          <p:cNvPr name="Group 5" id="5"/>
          <p:cNvGrpSpPr/>
          <p:nvPr/>
        </p:nvGrpSpPr>
        <p:grpSpPr>
          <a:xfrm rot="0">
            <a:off x="805934" y="5422477"/>
            <a:ext cx="7331227" cy="4323692"/>
            <a:chOff x="0" y="0"/>
            <a:chExt cx="1034441" cy="610076"/>
          </a:xfrm>
        </p:grpSpPr>
        <p:sp>
          <p:nvSpPr>
            <p:cNvPr name="Freeform 6" id="6"/>
            <p:cNvSpPr/>
            <p:nvPr/>
          </p:nvSpPr>
          <p:spPr>
            <a:xfrm flipH="false" flipV="false" rot="0">
              <a:off x="0" y="0"/>
              <a:ext cx="1034441" cy="610076"/>
            </a:xfrm>
            <a:custGeom>
              <a:avLst/>
              <a:gdLst/>
              <a:ahLst/>
              <a:cxnLst/>
              <a:rect r="r" b="b" t="t" l="l"/>
              <a:pathLst>
                <a:path h="610076" w="1034441">
                  <a:moveTo>
                    <a:pt x="0" y="0"/>
                  </a:moveTo>
                  <a:lnTo>
                    <a:pt x="1034441" y="0"/>
                  </a:lnTo>
                  <a:lnTo>
                    <a:pt x="1034441" y="610076"/>
                  </a:lnTo>
                  <a:lnTo>
                    <a:pt x="0" y="610076"/>
                  </a:lnTo>
                  <a:close/>
                </a:path>
              </a:pathLst>
            </a:custGeom>
            <a:blipFill>
              <a:blip r:embed="rId4"/>
              <a:stretch>
                <a:fillRect l="-22275" t="-5991" r="0" b="-3375"/>
              </a:stretch>
            </a:blipFill>
          </p:spPr>
        </p:sp>
      </p:grpSp>
      <p:grpSp>
        <p:nvGrpSpPr>
          <p:cNvPr name="Group 7" id="7"/>
          <p:cNvGrpSpPr/>
          <p:nvPr/>
        </p:nvGrpSpPr>
        <p:grpSpPr>
          <a:xfrm rot="0">
            <a:off x="265693" y="446334"/>
            <a:ext cx="8024614" cy="3872003"/>
            <a:chOff x="0" y="0"/>
            <a:chExt cx="1273083" cy="614282"/>
          </a:xfrm>
        </p:grpSpPr>
        <p:sp>
          <p:nvSpPr>
            <p:cNvPr name="Freeform 8" id="8"/>
            <p:cNvSpPr/>
            <p:nvPr/>
          </p:nvSpPr>
          <p:spPr>
            <a:xfrm flipH="false" flipV="false" rot="0">
              <a:off x="0" y="0"/>
              <a:ext cx="1273083" cy="614282"/>
            </a:xfrm>
            <a:custGeom>
              <a:avLst/>
              <a:gdLst/>
              <a:ahLst/>
              <a:cxnLst/>
              <a:rect r="r" b="b" t="t" l="l"/>
              <a:pathLst>
                <a:path h="614282" w="1273083">
                  <a:moveTo>
                    <a:pt x="0" y="0"/>
                  </a:moveTo>
                  <a:lnTo>
                    <a:pt x="1273083" y="0"/>
                  </a:lnTo>
                  <a:lnTo>
                    <a:pt x="1273083" y="614282"/>
                  </a:lnTo>
                  <a:lnTo>
                    <a:pt x="0" y="614282"/>
                  </a:lnTo>
                  <a:close/>
                </a:path>
              </a:pathLst>
            </a:custGeom>
            <a:blipFill>
              <a:blip r:embed="rId5"/>
              <a:stretch>
                <a:fillRect l="-791" t="0" r="-791" b="0"/>
              </a:stretch>
            </a:blipFill>
          </p:spPr>
        </p:sp>
      </p:grpSp>
      <p:grpSp>
        <p:nvGrpSpPr>
          <p:cNvPr name="Group 9" id="9"/>
          <p:cNvGrpSpPr/>
          <p:nvPr/>
        </p:nvGrpSpPr>
        <p:grpSpPr>
          <a:xfrm rot="0">
            <a:off x="10109070" y="5422477"/>
            <a:ext cx="6852400" cy="4427466"/>
            <a:chOff x="0" y="0"/>
            <a:chExt cx="944216" cy="610076"/>
          </a:xfrm>
        </p:grpSpPr>
        <p:sp>
          <p:nvSpPr>
            <p:cNvPr name="Freeform 10" id="10"/>
            <p:cNvSpPr/>
            <p:nvPr/>
          </p:nvSpPr>
          <p:spPr>
            <a:xfrm flipH="false" flipV="false" rot="0">
              <a:off x="0" y="0"/>
              <a:ext cx="944216" cy="610076"/>
            </a:xfrm>
            <a:custGeom>
              <a:avLst/>
              <a:gdLst/>
              <a:ahLst/>
              <a:cxnLst/>
              <a:rect r="r" b="b" t="t" l="l"/>
              <a:pathLst>
                <a:path h="610076" w="944216">
                  <a:moveTo>
                    <a:pt x="0" y="0"/>
                  </a:moveTo>
                  <a:lnTo>
                    <a:pt x="944216" y="0"/>
                  </a:lnTo>
                  <a:lnTo>
                    <a:pt x="944216" y="610076"/>
                  </a:lnTo>
                  <a:lnTo>
                    <a:pt x="0" y="610076"/>
                  </a:lnTo>
                  <a:close/>
                </a:path>
              </a:pathLst>
            </a:custGeom>
            <a:blipFill>
              <a:blip r:embed="rId6"/>
              <a:stretch>
                <a:fillRect l="-17834" t="0" r="-17834" b="0"/>
              </a:stretch>
            </a:blipFill>
          </p:spPr>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7224" y="-504688"/>
            <a:ext cx="20082447" cy="11296377"/>
          </a:xfrm>
          <a:custGeom>
            <a:avLst/>
            <a:gdLst/>
            <a:ahLst/>
            <a:cxnLst/>
            <a:rect r="r" b="b" t="t" l="l"/>
            <a:pathLst>
              <a:path h="11296377" w="20082447">
                <a:moveTo>
                  <a:pt x="0" y="0"/>
                </a:moveTo>
                <a:lnTo>
                  <a:pt x="20082448" y="0"/>
                </a:lnTo>
                <a:lnTo>
                  <a:pt x="20082448" y="11296376"/>
                </a:lnTo>
                <a:lnTo>
                  <a:pt x="0" y="11296376"/>
                </a:lnTo>
                <a:lnTo>
                  <a:pt x="0" y="0"/>
                </a:lnTo>
                <a:close/>
              </a:path>
            </a:pathLst>
          </a:custGeom>
          <a:blipFill>
            <a:blip r:embed="rId2"/>
            <a:stretch>
              <a:fillRect l="0" t="0" r="0" b="0"/>
            </a:stretch>
          </a:blipFill>
        </p:spPr>
      </p:sp>
      <p:grpSp>
        <p:nvGrpSpPr>
          <p:cNvPr name="Group 3" id="3"/>
          <p:cNvGrpSpPr/>
          <p:nvPr/>
        </p:nvGrpSpPr>
        <p:grpSpPr>
          <a:xfrm rot="0">
            <a:off x="4213073" y="5937385"/>
            <a:ext cx="8647009" cy="4183670"/>
            <a:chOff x="0" y="0"/>
            <a:chExt cx="1339648" cy="648160"/>
          </a:xfrm>
        </p:grpSpPr>
        <p:sp>
          <p:nvSpPr>
            <p:cNvPr name="Freeform 4" id="4"/>
            <p:cNvSpPr/>
            <p:nvPr/>
          </p:nvSpPr>
          <p:spPr>
            <a:xfrm flipH="false" flipV="false" rot="0">
              <a:off x="0" y="0"/>
              <a:ext cx="1339648" cy="648160"/>
            </a:xfrm>
            <a:custGeom>
              <a:avLst/>
              <a:gdLst/>
              <a:ahLst/>
              <a:cxnLst/>
              <a:rect r="r" b="b" t="t" l="l"/>
              <a:pathLst>
                <a:path h="648160" w="1339648">
                  <a:moveTo>
                    <a:pt x="0" y="0"/>
                  </a:moveTo>
                  <a:lnTo>
                    <a:pt x="1339648" y="0"/>
                  </a:lnTo>
                  <a:lnTo>
                    <a:pt x="1339648" y="648160"/>
                  </a:lnTo>
                  <a:lnTo>
                    <a:pt x="0" y="648160"/>
                  </a:lnTo>
                  <a:close/>
                </a:path>
              </a:pathLst>
            </a:custGeom>
            <a:blipFill>
              <a:blip r:embed="rId3"/>
              <a:stretch>
                <a:fillRect l="-530" t="0" r="-530" b="0"/>
              </a:stretch>
            </a:blipFill>
          </p:spPr>
        </p:sp>
      </p:grpSp>
      <p:grpSp>
        <p:nvGrpSpPr>
          <p:cNvPr name="Group 5" id="5"/>
          <p:cNvGrpSpPr/>
          <p:nvPr/>
        </p:nvGrpSpPr>
        <p:grpSpPr>
          <a:xfrm rot="0">
            <a:off x="9526572" y="1222365"/>
            <a:ext cx="8509050" cy="4524520"/>
            <a:chOff x="0" y="0"/>
            <a:chExt cx="1528594" cy="812800"/>
          </a:xfrm>
        </p:grpSpPr>
        <p:sp>
          <p:nvSpPr>
            <p:cNvPr name="Freeform 6" id="6"/>
            <p:cNvSpPr/>
            <p:nvPr/>
          </p:nvSpPr>
          <p:spPr>
            <a:xfrm flipH="false" flipV="false" rot="0">
              <a:off x="0" y="0"/>
              <a:ext cx="1528594" cy="812800"/>
            </a:xfrm>
            <a:custGeom>
              <a:avLst/>
              <a:gdLst/>
              <a:ahLst/>
              <a:cxnLst/>
              <a:rect r="r" b="b" t="t" l="l"/>
              <a:pathLst>
                <a:path h="812800" w="1528594">
                  <a:moveTo>
                    <a:pt x="0" y="0"/>
                  </a:moveTo>
                  <a:lnTo>
                    <a:pt x="1528594" y="0"/>
                  </a:lnTo>
                  <a:lnTo>
                    <a:pt x="1528594" y="812800"/>
                  </a:lnTo>
                  <a:lnTo>
                    <a:pt x="0" y="812800"/>
                  </a:lnTo>
                  <a:close/>
                </a:path>
              </a:pathLst>
            </a:custGeom>
            <a:blipFill>
              <a:blip r:embed="rId4"/>
              <a:stretch>
                <a:fillRect l="-7022" t="0" r="-7022" b="0"/>
              </a:stretch>
            </a:blipFill>
          </p:spPr>
        </p:sp>
      </p:grpSp>
      <p:grpSp>
        <p:nvGrpSpPr>
          <p:cNvPr name="Group 7" id="7"/>
          <p:cNvGrpSpPr/>
          <p:nvPr/>
        </p:nvGrpSpPr>
        <p:grpSpPr>
          <a:xfrm rot="0">
            <a:off x="255048" y="1222365"/>
            <a:ext cx="9144000" cy="4475596"/>
            <a:chOff x="0" y="0"/>
            <a:chExt cx="1660615" cy="812800"/>
          </a:xfrm>
        </p:grpSpPr>
        <p:sp>
          <p:nvSpPr>
            <p:cNvPr name="Freeform 8" id="8"/>
            <p:cNvSpPr/>
            <p:nvPr/>
          </p:nvSpPr>
          <p:spPr>
            <a:xfrm flipH="false" flipV="false" rot="0">
              <a:off x="0" y="0"/>
              <a:ext cx="1660615" cy="812800"/>
            </a:xfrm>
            <a:custGeom>
              <a:avLst/>
              <a:gdLst/>
              <a:ahLst/>
              <a:cxnLst/>
              <a:rect r="r" b="b" t="t" l="l"/>
              <a:pathLst>
                <a:path h="812800" w="1660615">
                  <a:moveTo>
                    <a:pt x="0" y="0"/>
                  </a:moveTo>
                  <a:lnTo>
                    <a:pt x="1660615" y="0"/>
                  </a:lnTo>
                  <a:lnTo>
                    <a:pt x="1660615" y="812800"/>
                  </a:lnTo>
                  <a:lnTo>
                    <a:pt x="0" y="812800"/>
                  </a:lnTo>
                  <a:close/>
                </a:path>
              </a:pathLst>
            </a:custGeom>
            <a:blipFill>
              <a:blip r:embed="rId5"/>
              <a:stretch>
                <a:fillRect l="-200" t="0" r="-200" b="0"/>
              </a:stretch>
            </a:blipFill>
          </p:spPr>
        </p:sp>
      </p:grpSp>
      <p:sp>
        <p:nvSpPr>
          <p:cNvPr name="TextBox 9" id="9"/>
          <p:cNvSpPr txBox="true"/>
          <p:nvPr/>
        </p:nvSpPr>
        <p:spPr>
          <a:xfrm rot="0">
            <a:off x="-2571733" y="141605"/>
            <a:ext cx="9144000" cy="887095"/>
          </a:xfrm>
          <a:prstGeom prst="rect">
            <a:avLst/>
          </a:prstGeom>
        </p:spPr>
        <p:txBody>
          <a:bodyPr anchor="t" rtlCol="false" tIns="0" lIns="0" bIns="0" rIns="0">
            <a:spAutoFit/>
          </a:bodyPr>
          <a:lstStyle/>
          <a:p>
            <a:pPr algn="ctr">
              <a:lnSpc>
                <a:spcPts val="7279"/>
              </a:lnSpc>
            </a:pPr>
            <a:r>
              <a:rPr lang="en-US" sz="5199">
                <a:solidFill>
                  <a:srgbClr val="442C58"/>
                </a:solidFill>
                <a:latin typeface="Quotes Caps"/>
                <a:ea typeface="Quotes Caps"/>
                <a:cs typeface="Quotes Caps"/>
                <a:sym typeface="Quotes Caps"/>
              </a:rPr>
              <a:t>2- AI page :</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7795" y="-195635"/>
            <a:ext cx="18983591" cy="10678270"/>
          </a:xfrm>
          <a:custGeom>
            <a:avLst/>
            <a:gdLst/>
            <a:ahLst/>
            <a:cxnLst/>
            <a:rect r="r" b="b" t="t" l="l"/>
            <a:pathLst>
              <a:path h="10678270" w="18983591">
                <a:moveTo>
                  <a:pt x="0" y="0"/>
                </a:moveTo>
                <a:lnTo>
                  <a:pt x="18983590" y="0"/>
                </a:lnTo>
                <a:lnTo>
                  <a:pt x="18983590" y="10678270"/>
                </a:lnTo>
                <a:lnTo>
                  <a:pt x="0" y="10678270"/>
                </a:lnTo>
                <a:lnTo>
                  <a:pt x="0" y="0"/>
                </a:lnTo>
                <a:close/>
              </a:path>
            </a:pathLst>
          </a:custGeom>
          <a:blipFill>
            <a:blip r:embed="rId2"/>
            <a:stretch>
              <a:fillRect l="0" t="0" r="0" b="0"/>
            </a:stretch>
          </a:blipFill>
        </p:spPr>
      </p:sp>
      <p:grpSp>
        <p:nvGrpSpPr>
          <p:cNvPr name="Group 3" id="3"/>
          <p:cNvGrpSpPr/>
          <p:nvPr/>
        </p:nvGrpSpPr>
        <p:grpSpPr>
          <a:xfrm rot="0">
            <a:off x="8420569" y="5757029"/>
            <a:ext cx="8514625" cy="3631111"/>
            <a:chOff x="0" y="0"/>
            <a:chExt cx="1561586" cy="665947"/>
          </a:xfrm>
        </p:grpSpPr>
        <p:sp>
          <p:nvSpPr>
            <p:cNvPr name="Freeform 4" id="4"/>
            <p:cNvSpPr/>
            <p:nvPr/>
          </p:nvSpPr>
          <p:spPr>
            <a:xfrm flipH="false" flipV="false" rot="0">
              <a:off x="0" y="0"/>
              <a:ext cx="1561586" cy="665947"/>
            </a:xfrm>
            <a:custGeom>
              <a:avLst/>
              <a:gdLst/>
              <a:ahLst/>
              <a:cxnLst/>
              <a:rect r="r" b="b" t="t" l="l"/>
              <a:pathLst>
                <a:path h="665947" w="1561586">
                  <a:moveTo>
                    <a:pt x="0" y="0"/>
                  </a:moveTo>
                  <a:lnTo>
                    <a:pt x="1561586" y="0"/>
                  </a:lnTo>
                  <a:lnTo>
                    <a:pt x="1561586" y="665947"/>
                  </a:lnTo>
                  <a:lnTo>
                    <a:pt x="0" y="665947"/>
                  </a:lnTo>
                  <a:close/>
                </a:path>
              </a:pathLst>
            </a:custGeom>
            <a:blipFill>
              <a:blip r:embed="rId3"/>
              <a:stretch>
                <a:fillRect l="-20556" t="0" r="-12167" b="-50555"/>
              </a:stretch>
            </a:blipFill>
          </p:spPr>
        </p:sp>
      </p:grpSp>
      <p:grpSp>
        <p:nvGrpSpPr>
          <p:cNvPr name="Group 5" id="5"/>
          <p:cNvGrpSpPr/>
          <p:nvPr/>
        </p:nvGrpSpPr>
        <p:grpSpPr>
          <a:xfrm rot="0">
            <a:off x="7988416" y="1028700"/>
            <a:ext cx="8946779" cy="4252461"/>
            <a:chOff x="0" y="0"/>
            <a:chExt cx="1244967" cy="591741"/>
          </a:xfrm>
        </p:grpSpPr>
        <p:sp>
          <p:nvSpPr>
            <p:cNvPr name="Freeform 6" id="6"/>
            <p:cNvSpPr/>
            <p:nvPr/>
          </p:nvSpPr>
          <p:spPr>
            <a:xfrm flipH="false" flipV="false" rot="0">
              <a:off x="0" y="0"/>
              <a:ext cx="1244967" cy="591741"/>
            </a:xfrm>
            <a:custGeom>
              <a:avLst/>
              <a:gdLst/>
              <a:ahLst/>
              <a:cxnLst/>
              <a:rect r="r" b="b" t="t" l="l"/>
              <a:pathLst>
                <a:path h="591741" w="1244967">
                  <a:moveTo>
                    <a:pt x="0" y="0"/>
                  </a:moveTo>
                  <a:lnTo>
                    <a:pt x="1244967" y="0"/>
                  </a:lnTo>
                  <a:lnTo>
                    <a:pt x="1244967" y="591741"/>
                  </a:lnTo>
                  <a:lnTo>
                    <a:pt x="0" y="591741"/>
                  </a:lnTo>
                  <a:close/>
                </a:path>
              </a:pathLst>
            </a:custGeom>
            <a:blipFill>
              <a:blip r:embed="rId4"/>
              <a:stretch>
                <a:fillRect l="0" t="-230" r="0" b="-230"/>
              </a:stretch>
            </a:blipFill>
          </p:spPr>
        </p:sp>
      </p:grpSp>
      <p:grpSp>
        <p:nvGrpSpPr>
          <p:cNvPr name="Group 7" id="7"/>
          <p:cNvGrpSpPr/>
          <p:nvPr/>
        </p:nvGrpSpPr>
        <p:grpSpPr>
          <a:xfrm rot="0">
            <a:off x="175662" y="1429989"/>
            <a:ext cx="7556263" cy="3819502"/>
            <a:chOff x="0" y="0"/>
            <a:chExt cx="1054280" cy="532912"/>
          </a:xfrm>
        </p:grpSpPr>
        <p:sp>
          <p:nvSpPr>
            <p:cNvPr name="Freeform 8" id="8"/>
            <p:cNvSpPr/>
            <p:nvPr/>
          </p:nvSpPr>
          <p:spPr>
            <a:xfrm flipH="false" flipV="false" rot="0">
              <a:off x="0" y="0"/>
              <a:ext cx="1054280" cy="532912"/>
            </a:xfrm>
            <a:custGeom>
              <a:avLst/>
              <a:gdLst/>
              <a:ahLst/>
              <a:cxnLst/>
              <a:rect r="r" b="b" t="t" l="l"/>
              <a:pathLst>
                <a:path h="532912" w="1054280">
                  <a:moveTo>
                    <a:pt x="0" y="0"/>
                  </a:moveTo>
                  <a:lnTo>
                    <a:pt x="1054280" y="0"/>
                  </a:lnTo>
                  <a:lnTo>
                    <a:pt x="1054280" y="532912"/>
                  </a:lnTo>
                  <a:lnTo>
                    <a:pt x="0" y="532912"/>
                  </a:lnTo>
                  <a:close/>
                </a:path>
              </a:pathLst>
            </a:custGeom>
            <a:blipFill>
              <a:blip r:embed="rId5"/>
              <a:stretch>
                <a:fillRect l="-1976" t="0" r="-1976" b="0"/>
              </a:stretch>
            </a:blipFill>
          </p:spPr>
        </p:sp>
      </p:grpSp>
      <p:grpSp>
        <p:nvGrpSpPr>
          <p:cNvPr name="Group 9" id="9"/>
          <p:cNvGrpSpPr/>
          <p:nvPr/>
        </p:nvGrpSpPr>
        <p:grpSpPr>
          <a:xfrm rot="0">
            <a:off x="592874" y="5649542"/>
            <a:ext cx="6721839" cy="3843606"/>
            <a:chOff x="0" y="0"/>
            <a:chExt cx="1041389" cy="595475"/>
          </a:xfrm>
        </p:grpSpPr>
        <p:sp>
          <p:nvSpPr>
            <p:cNvPr name="Freeform 10" id="10"/>
            <p:cNvSpPr/>
            <p:nvPr/>
          </p:nvSpPr>
          <p:spPr>
            <a:xfrm flipH="false" flipV="false" rot="0">
              <a:off x="0" y="0"/>
              <a:ext cx="1041389" cy="595475"/>
            </a:xfrm>
            <a:custGeom>
              <a:avLst/>
              <a:gdLst/>
              <a:ahLst/>
              <a:cxnLst/>
              <a:rect r="r" b="b" t="t" l="l"/>
              <a:pathLst>
                <a:path h="595475" w="1041389">
                  <a:moveTo>
                    <a:pt x="0" y="0"/>
                  </a:moveTo>
                  <a:lnTo>
                    <a:pt x="1041389" y="0"/>
                  </a:lnTo>
                  <a:lnTo>
                    <a:pt x="1041389" y="595475"/>
                  </a:lnTo>
                  <a:lnTo>
                    <a:pt x="0" y="595475"/>
                  </a:lnTo>
                  <a:close/>
                </a:path>
              </a:pathLst>
            </a:custGeom>
            <a:blipFill>
              <a:blip r:embed="rId6"/>
              <a:stretch>
                <a:fillRect l="-6614" t="0" r="-6614" b="0"/>
              </a:stretch>
            </a:blipFill>
          </p:spPr>
        </p:sp>
      </p:grpSp>
      <p:sp>
        <p:nvSpPr>
          <p:cNvPr name="TextBox 11" id="11"/>
          <p:cNvSpPr txBox="true"/>
          <p:nvPr/>
        </p:nvSpPr>
        <p:spPr>
          <a:xfrm rot="0">
            <a:off x="0" y="141605"/>
            <a:ext cx="5246370" cy="887095"/>
          </a:xfrm>
          <a:prstGeom prst="rect">
            <a:avLst/>
          </a:prstGeom>
        </p:spPr>
        <p:txBody>
          <a:bodyPr anchor="t" rtlCol="false" tIns="0" lIns="0" bIns="0" rIns="0">
            <a:spAutoFit/>
          </a:bodyPr>
          <a:lstStyle/>
          <a:p>
            <a:pPr algn="ctr">
              <a:lnSpc>
                <a:spcPts val="7279"/>
              </a:lnSpc>
            </a:pPr>
            <a:r>
              <a:rPr lang="en-US" sz="5199">
                <a:solidFill>
                  <a:srgbClr val="442C58"/>
                </a:solidFill>
                <a:latin typeface="Quotes Caps"/>
                <a:ea typeface="Quotes Caps"/>
                <a:cs typeface="Quotes Caps"/>
                <a:sym typeface="Quotes Caps"/>
              </a:rPr>
              <a:t>3- Care Page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65" y="-396736"/>
            <a:ext cx="19805702" cy="11140708"/>
          </a:xfrm>
          <a:custGeom>
            <a:avLst/>
            <a:gdLst/>
            <a:ahLst/>
            <a:cxnLst/>
            <a:rect r="r" b="b" t="t" l="l"/>
            <a:pathLst>
              <a:path h="11140708" w="19805702">
                <a:moveTo>
                  <a:pt x="0" y="0"/>
                </a:moveTo>
                <a:lnTo>
                  <a:pt x="19805703" y="0"/>
                </a:lnTo>
                <a:lnTo>
                  <a:pt x="19805703" y="11140707"/>
                </a:lnTo>
                <a:lnTo>
                  <a:pt x="0" y="11140707"/>
                </a:lnTo>
                <a:lnTo>
                  <a:pt x="0" y="0"/>
                </a:lnTo>
                <a:close/>
              </a:path>
            </a:pathLst>
          </a:custGeom>
          <a:blipFill>
            <a:blip r:embed="rId2"/>
            <a:stretch>
              <a:fillRect l="0" t="0" r="0" b="0"/>
            </a:stretch>
          </a:blipFill>
        </p:spPr>
      </p:sp>
      <p:grpSp>
        <p:nvGrpSpPr>
          <p:cNvPr name="Group 3" id="3"/>
          <p:cNvGrpSpPr/>
          <p:nvPr/>
        </p:nvGrpSpPr>
        <p:grpSpPr>
          <a:xfrm rot="0">
            <a:off x="9510264" y="5280989"/>
            <a:ext cx="8001256" cy="3782126"/>
            <a:chOff x="0" y="0"/>
            <a:chExt cx="1266720" cy="598768"/>
          </a:xfrm>
        </p:grpSpPr>
        <p:sp>
          <p:nvSpPr>
            <p:cNvPr name="Freeform 4" id="4"/>
            <p:cNvSpPr/>
            <p:nvPr/>
          </p:nvSpPr>
          <p:spPr>
            <a:xfrm flipH="false" flipV="false" rot="0">
              <a:off x="0" y="0"/>
              <a:ext cx="1266720" cy="598768"/>
            </a:xfrm>
            <a:custGeom>
              <a:avLst/>
              <a:gdLst/>
              <a:ahLst/>
              <a:cxnLst/>
              <a:rect r="r" b="b" t="t" l="l"/>
              <a:pathLst>
                <a:path h="598768" w="1266720">
                  <a:moveTo>
                    <a:pt x="0" y="0"/>
                  </a:moveTo>
                  <a:lnTo>
                    <a:pt x="1266720" y="0"/>
                  </a:lnTo>
                  <a:lnTo>
                    <a:pt x="1266720" y="598768"/>
                  </a:lnTo>
                  <a:lnTo>
                    <a:pt x="0" y="598768"/>
                  </a:lnTo>
                  <a:close/>
                </a:path>
              </a:pathLst>
            </a:custGeom>
            <a:blipFill>
              <a:blip r:embed="rId3"/>
              <a:stretch>
                <a:fillRect l="-1379" t="0" r="-1379" b="0"/>
              </a:stretch>
            </a:blipFill>
          </p:spPr>
        </p:sp>
      </p:grpSp>
      <p:grpSp>
        <p:nvGrpSpPr>
          <p:cNvPr name="Group 5" id="5"/>
          <p:cNvGrpSpPr/>
          <p:nvPr/>
        </p:nvGrpSpPr>
        <p:grpSpPr>
          <a:xfrm rot="0">
            <a:off x="573319" y="1799888"/>
            <a:ext cx="8686351" cy="4219261"/>
            <a:chOff x="0" y="0"/>
            <a:chExt cx="1632668" cy="793043"/>
          </a:xfrm>
        </p:grpSpPr>
        <p:sp>
          <p:nvSpPr>
            <p:cNvPr name="Freeform 6" id="6"/>
            <p:cNvSpPr/>
            <p:nvPr/>
          </p:nvSpPr>
          <p:spPr>
            <a:xfrm flipH="false" flipV="false" rot="0">
              <a:off x="0" y="0"/>
              <a:ext cx="1632668" cy="793043"/>
            </a:xfrm>
            <a:custGeom>
              <a:avLst/>
              <a:gdLst/>
              <a:ahLst/>
              <a:cxnLst/>
              <a:rect r="r" b="b" t="t" l="l"/>
              <a:pathLst>
                <a:path h="793043" w="1632668">
                  <a:moveTo>
                    <a:pt x="0" y="0"/>
                  </a:moveTo>
                  <a:lnTo>
                    <a:pt x="1632668" y="0"/>
                  </a:lnTo>
                  <a:lnTo>
                    <a:pt x="1632668" y="793043"/>
                  </a:lnTo>
                  <a:lnTo>
                    <a:pt x="0" y="793043"/>
                  </a:lnTo>
                  <a:close/>
                </a:path>
              </a:pathLst>
            </a:custGeom>
            <a:blipFill>
              <a:blip r:embed="rId4"/>
              <a:stretch>
                <a:fillRect l="-2370" t="0" r="-2370" b="0"/>
              </a:stretch>
            </a:blipFill>
          </p:spPr>
        </p:sp>
      </p:grpSp>
      <p:sp>
        <p:nvSpPr>
          <p:cNvPr name="TextBox 7" id="7"/>
          <p:cNvSpPr txBox="true"/>
          <p:nvPr/>
        </p:nvSpPr>
        <p:spPr>
          <a:xfrm rot="0">
            <a:off x="901176" y="406191"/>
            <a:ext cx="6797912" cy="887095"/>
          </a:xfrm>
          <a:prstGeom prst="rect">
            <a:avLst/>
          </a:prstGeom>
        </p:spPr>
        <p:txBody>
          <a:bodyPr anchor="t" rtlCol="false" tIns="0" lIns="0" bIns="0" rIns="0">
            <a:spAutoFit/>
          </a:bodyPr>
          <a:lstStyle/>
          <a:p>
            <a:pPr algn="ctr">
              <a:lnSpc>
                <a:spcPts val="7279"/>
              </a:lnSpc>
            </a:pPr>
            <a:r>
              <a:rPr lang="en-US" sz="5199">
                <a:solidFill>
                  <a:srgbClr val="442C58"/>
                </a:solidFill>
                <a:latin typeface="Quotes Caps"/>
                <a:ea typeface="Quotes Caps"/>
                <a:cs typeface="Quotes Caps"/>
                <a:sym typeface="Quotes Caps"/>
              </a:rPr>
              <a:t>4- Sign in &amp; Sign UP page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7257" y="-684707"/>
            <a:ext cx="20722515" cy="11656415"/>
          </a:xfrm>
          <a:custGeom>
            <a:avLst/>
            <a:gdLst/>
            <a:ahLst/>
            <a:cxnLst/>
            <a:rect r="r" b="b" t="t" l="l"/>
            <a:pathLst>
              <a:path h="11656415" w="20722515">
                <a:moveTo>
                  <a:pt x="0" y="0"/>
                </a:moveTo>
                <a:lnTo>
                  <a:pt x="20722514" y="0"/>
                </a:lnTo>
                <a:lnTo>
                  <a:pt x="20722514" y="11656414"/>
                </a:lnTo>
                <a:lnTo>
                  <a:pt x="0" y="11656414"/>
                </a:lnTo>
                <a:lnTo>
                  <a:pt x="0" y="0"/>
                </a:lnTo>
                <a:close/>
              </a:path>
            </a:pathLst>
          </a:custGeom>
          <a:blipFill>
            <a:blip r:embed="rId2"/>
            <a:stretch>
              <a:fillRect l="0" t="0" r="0" b="0"/>
            </a:stretch>
          </a:blipFill>
        </p:spPr>
      </p:sp>
      <p:grpSp>
        <p:nvGrpSpPr>
          <p:cNvPr name="Group 3" id="3"/>
          <p:cNvGrpSpPr/>
          <p:nvPr/>
        </p:nvGrpSpPr>
        <p:grpSpPr>
          <a:xfrm rot="0">
            <a:off x="509583" y="1222957"/>
            <a:ext cx="9142074" cy="4338886"/>
            <a:chOff x="0" y="0"/>
            <a:chExt cx="1359251" cy="645109"/>
          </a:xfrm>
        </p:grpSpPr>
        <p:sp>
          <p:nvSpPr>
            <p:cNvPr name="Freeform 4" id="4"/>
            <p:cNvSpPr/>
            <p:nvPr/>
          </p:nvSpPr>
          <p:spPr>
            <a:xfrm flipH="false" flipV="false" rot="0">
              <a:off x="0" y="0"/>
              <a:ext cx="1359251" cy="645109"/>
            </a:xfrm>
            <a:custGeom>
              <a:avLst/>
              <a:gdLst/>
              <a:ahLst/>
              <a:cxnLst/>
              <a:rect r="r" b="b" t="t" l="l"/>
              <a:pathLst>
                <a:path h="645109" w="1359251">
                  <a:moveTo>
                    <a:pt x="0" y="0"/>
                  </a:moveTo>
                  <a:lnTo>
                    <a:pt x="1359251" y="0"/>
                  </a:lnTo>
                  <a:lnTo>
                    <a:pt x="1359251" y="645109"/>
                  </a:lnTo>
                  <a:lnTo>
                    <a:pt x="0" y="645109"/>
                  </a:lnTo>
                  <a:close/>
                </a:path>
              </a:pathLst>
            </a:custGeom>
            <a:blipFill>
              <a:blip r:embed="rId3"/>
              <a:stretch>
                <a:fillRect l="0" t="-436" r="0" b="-436"/>
              </a:stretch>
            </a:blipFill>
          </p:spPr>
        </p:sp>
      </p:grpSp>
      <p:grpSp>
        <p:nvGrpSpPr>
          <p:cNvPr name="Group 5" id="5"/>
          <p:cNvGrpSpPr/>
          <p:nvPr/>
        </p:nvGrpSpPr>
        <p:grpSpPr>
          <a:xfrm rot="0">
            <a:off x="8337477" y="5756100"/>
            <a:ext cx="9066550" cy="4336783"/>
            <a:chOff x="0" y="0"/>
            <a:chExt cx="1348676" cy="645109"/>
          </a:xfrm>
        </p:grpSpPr>
        <p:sp>
          <p:nvSpPr>
            <p:cNvPr name="Freeform 6" id="6"/>
            <p:cNvSpPr/>
            <p:nvPr/>
          </p:nvSpPr>
          <p:spPr>
            <a:xfrm flipH="false" flipV="false" rot="0">
              <a:off x="0" y="0"/>
              <a:ext cx="1348676" cy="645109"/>
            </a:xfrm>
            <a:custGeom>
              <a:avLst/>
              <a:gdLst/>
              <a:ahLst/>
              <a:cxnLst/>
              <a:rect r="r" b="b" t="t" l="l"/>
              <a:pathLst>
                <a:path h="645109" w="1348676">
                  <a:moveTo>
                    <a:pt x="0" y="0"/>
                  </a:moveTo>
                  <a:lnTo>
                    <a:pt x="1348676" y="0"/>
                  </a:lnTo>
                  <a:lnTo>
                    <a:pt x="1348676" y="645109"/>
                  </a:lnTo>
                  <a:lnTo>
                    <a:pt x="0" y="645109"/>
                  </a:lnTo>
                  <a:close/>
                </a:path>
              </a:pathLst>
            </a:custGeom>
            <a:blipFill>
              <a:blip r:embed="rId4"/>
              <a:stretch>
                <a:fillRect l="0" t="-174" r="0" b="-174"/>
              </a:stretch>
            </a:blipFill>
          </p:spPr>
        </p:sp>
      </p:grpSp>
      <p:sp>
        <p:nvSpPr>
          <p:cNvPr name="TextBox 7" id="7"/>
          <p:cNvSpPr txBox="true"/>
          <p:nvPr/>
        </p:nvSpPr>
        <p:spPr>
          <a:xfrm rot="0">
            <a:off x="865238" y="171877"/>
            <a:ext cx="4215382" cy="856823"/>
          </a:xfrm>
          <a:prstGeom prst="rect">
            <a:avLst/>
          </a:prstGeom>
        </p:spPr>
        <p:txBody>
          <a:bodyPr anchor="t" rtlCol="false" tIns="0" lIns="0" bIns="0" rIns="0">
            <a:spAutoFit/>
          </a:bodyPr>
          <a:lstStyle/>
          <a:p>
            <a:pPr algn="ctr">
              <a:lnSpc>
                <a:spcPts val="6941"/>
              </a:lnSpc>
              <a:spcBef>
                <a:spcPct val="0"/>
              </a:spcBef>
            </a:pPr>
            <a:r>
              <a:rPr lang="en-US" b="true" sz="4957">
                <a:solidFill>
                  <a:srgbClr val="000000"/>
                </a:solidFill>
                <a:latin typeface="Canva Sans Bold"/>
                <a:ea typeface="Canva Sans Bold"/>
                <a:cs typeface="Canva Sans Bold"/>
                <a:sym typeface="Canva Sans Bold"/>
              </a:rPr>
              <a:t>5</a:t>
            </a:r>
            <a:r>
              <a:rPr lang="en-US" b="true" sz="4957">
                <a:solidFill>
                  <a:srgbClr val="000000"/>
                </a:solidFill>
                <a:latin typeface="Canva Sans Bold"/>
                <a:ea typeface="Canva Sans Bold"/>
                <a:cs typeface="Canva Sans Bold"/>
                <a:sym typeface="Canva Sans Bold"/>
              </a:rPr>
              <a:t>-DashBord</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8098" y="-946673"/>
            <a:ext cx="20477549" cy="11518621"/>
          </a:xfrm>
          <a:custGeom>
            <a:avLst/>
            <a:gdLst/>
            <a:ahLst/>
            <a:cxnLst/>
            <a:rect r="r" b="b" t="t" l="l"/>
            <a:pathLst>
              <a:path h="11518621" w="20477549">
                <a:moveTo>
                  <a:pt x="0" y="0"/>
                </a:moveTo>
                <a:lnTo>
                  <a:pt x="20477548" y="0"/>
                </a:lnTo>
                <a:lnTo>
                  <a:pt x="20477548" y="11518621"/>
                </a:lnTo>
                <a:lnTo>
                  <a:pt x="0" y="11518621"/>
                </a:lnTo>
                <a:lnTo>
                  <a:pt x="0" y="0"/>
                </a:lnTo>
                <a:close/>
              </a:path>
            </a:pathLst>
          </a:custGeom>
          <a:blipFill>
            <a:blip r:embed="rId2"/>
            <a:stretch>
              <a:fillRect l="0" t="0" r="0" b="0"/>
            </a:stretch>
          </a:blipFill>
        </p:spPr>
      </p:sp>
      <p:sp>
        <p:nvSpPr>
          <p:cNvPr name="Freeform 3" id="3"/>
          <p:cNvSpPr/>
          <p:nvPr/>
        </p:nvSpPr>
        <p:spPr>
          <a:xfrm flipH="false" flipV="false" rot="0">
            <a:off x="11535725" y="6372645"/>
            <a:ext cx="6224505" cy="3633800"/>
          </a:xfrm>
          <a:custGeom>
            <a:avLst/>
            <a:gdLst/>
            <a:ahLst/>
            <a:cxnLst/>
            <a:rect r="r" b="b" t="t" l="l"/>
            <a:pathLst>
              <a:path h="3633800" w="6224505">
                <a:moveTo>
                  <a:pt x="0" y="0"/>
                </a:moveTo>
                <a:lnTo>
                  <a:pt x="6224505" y="0"/>
                </a:lnTo>
                <a:lnTo>
                  <a:pt x="6224505" y="3633800"/>
                </a:lnTo>
                <a:lnTo>
                  <a:pt x="0" y="3633800"/>
                </a:lnTo>
                <a:lnTo>
                  <a:pt x="0" y="0"/>
                </a:lnTo>
                <a:close/>
              </a:path>
            </a:pathLst>
          </a:custGeom>
          <a:blipFill>
            <a:blip r:embed="rId3"/>
            <a:stretch>
              <a:fillRect l="0" t="-7913" r="0" b="-7913"/>
            </a:stretch>
          </a:blipFill>
        </p:spPr>
      </p:sp>
      <p:sp>
        <p:nvSpPr>
          <p:cNvPr name="Freeform 4" id="4"/>
          <p:cNvSpPr/>
          <p:nvPr/>
        </p:nvSpPr>
        <p:spPr>
          <a:xfrm flipH="false" flipV="false" rot="0">
            <a:off x="13464154" y="1258223"/>
            <a:ext cx="3331346" cy="3450683"/>
          </a:xfrm>
          <a:custGeom>
            <a:avLst/>
            <a:gdLst/>
            <a:ahLst/>
            <a:cxnLst/>
            <a:rect r="r" b="b" t="t" l="l"/>
            <a:pathLst>
              <a:path h="3450683" w="3331346">
                <a:moveTo>
                  <a:pt x="0" y="0"/>
                </a:moveTo>
                <a:lnTo>
                  <a:pt x="3331346" y="0"/>
                </a:lnTo>
                <a:lnTo>
                  <a:pt x="3331346" y="3450682"/>
                </a:lnTo>
                <a:lnTo>
                  <a:pt x="0" y="3450682"/>
                </a:lnTo>
                <a:lnTo>
                  <a:pt x="0" y="0"/>
                </a:lnTo>
                <a:close/>
              </a:path>
            </a:pathLst>
          </a:custGeom>
          <a:blipFill>
            <a:blip r:embed="rId4"/>
            <a:stretch>
              <a:fillRect l="0" t="0" r="0" b="0"/>
            </a:stretch>
          </a:blipFill>
        </p:spPr>
      </p:sp>
      <p:sp>
        <p:nvSpPr>
          <p:cNvPr name="TextBox 5" id="5"/>
          <p:cNvSpPr txBox="true"/>
          <p:nvPr/>
        </p:nvSpPr>
        <p:spPr>
          <a:xfrm rot="0">
            <a:off x="-6277949" y="3778516"/>
            <a:ext cx="17269679" cy="1429781"/>
          </a:xfrm>
          <a:prstGeom prst="rect">
            <a:avLst/>
          </a:prstGeom>
        </p:spPr>
        <p:txBody>
          <a:bodyPr anchor="t" rtlCol="false" tIns="0" lIns="0" bIns="0" rIns="0">
            <a:spAutoFit/>
          </a:bodyPr>
          <a:lstStyle/>
          <a:p>
            <a:pPr algn="r">
              <a:lnSpc>
                <a:spcPts val="11664"/>
              </a:lnSpc>
            </a:pPr>
            <a:r>
              <a:rPr lang="en-US" sz="8331" spc="416">
                <a:solidFill>
                  <a:srgbClr val="FFB2AA"/>
                </a:solidFill>
                <a:latin typeface="Quotes Caps"/>
                <a:ea typeface="Quotes Caps"/>
                <a:cs typeface="Quotes Caps"/>
                <a:sym typeface="Quotes Caps"/>
              </a:rPr>
              <a:t>11-</a:t>
            </a:r>
            <a:r>
              <a:rPr lang="en-US" sz="8331" spc="416">
                <a:solidFill>
                  <a:srgbClr val="442C58"/>
                </a:solidFill>
                <a:latin typeface="Quotes Caps"/>
                <a:ea typeface="Quotes Caps"/>
                <a:cs typeface="Quotes Caps"/>
                <a:sym typeface="Quotes Caps"/>
              </a:rPr>
              <a:t> (Back-End)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3706" y="-901361"/>
            <a:ext cx="20095411" cy="11303669"/>
          </a:xfrm>
          <a:custGeom>
            <a:avLst/>
            <a:gdLst/>
            <a:ahLst/>
            <a:cxnLst/>
            <a:rect r="r" b="b" t="t" l="l"/>
            <a:pathLst>
              <a:path h="11303669" w="20095411">
                <a:moveTo>
                  <a:pt x="0" y="0"/>
                </a:moveTo>
                <a:lnTo>
                  <a:pt x="20095412" y="0"/>
                </a:lnTo>
                <a:lnTo>
                  <a:pt x="20095412" y="11303669"/>
                </a:lnTo>
                <a:lnTo>
                  <a:pt x="0" y="11303669"/>
                </a:lnTo>
                <a:lnTo>
                  <a:pt x="0" y="0"/>
                </a:lnTo>
                <a:close/>
              </a:path>
            </a:pathLst>
          </a:custGeom>
          <a:blipFill>
            <a:blip r:embed="rId2"/>
            <a:stretch>
              <a:fillRect l="0" t="0" r="0" b="0"/>
            </a:stretch>
          </a:blipFill>
        </p:spPr>
      </p:sp>
      <p:grpSp>
        <p:nvGrpSpPr>
          <p:cNvPr name="Group 3" id="3"/>
          <p:cNvGrpSpPr/>
          <p:nvPr/>
        </p:nvGrpSpPr>
        <p:grpSpPr>
          <a:xfrm rot="0">
            <a:off x="1280806" y="1028700"/>
            <a:ext cx="12049864" cy="7200960"/>
            <a:chOff x="0" y="0"/>
            <a:chExt cx="18643493" cy="11141291"/>
          </a:xfrm>
        </p:grpSpPr>
        <p:sp>
          <p:nvSpPr>
            <p:cNvPr name="Freeform 4" id="4"/>
            <p:cNvSpPr/>
            <p:nvPr/>
          </p:nvSpPr>
          <p:spPr>
            <a:xfrm flipH="false" flipV="false" rot="0">
              <a:off x="0" y="0"/>
              <a:ext cx="18643493" cy="11141291"/>
            </a:xfrm>
            <a:custGeom>
              <a:avLst/>
              <a:gdLst/>
              <a:ahLst/>
              <a:cxnLst/>
              <a:rect r="r" b="b" t="t" l="l"/>
              <a:pathLst>
                <a:path h="11141291" w="18643493">
                  <a:moveTo>
                    <a:pt x="18643493" y="267177"/>
                  </a:moveTo>
                  <a:lnTo>
                    <a:pt x="18643493" y="10874114"/>
                  </a:lnTo>
                  <a:cubicBezTo>
                    <a:pt x="18643493" y="11021730"/>
                    <a:pt x="18503745" y="11141291"/>
                    <a:pt x="18331207" y="11141291"/>
                  </a:cubicBezTo>
                  <a:lnTo>
                    <a:pt x="312286" y="11141291"/>
                  </a:lnTo>
                  <a:cubicBezTo>
                    <a:pt x="139748" y="11141291"/>
                    <a:pt x="0" y="11021730"/>
                    <a:pt x="0" y="10874114"/>
                  </a:cubicBezTo>
                  <a:lnTo>
                    <a:pt x="0" y="267177"/>
                  </a:lnTo>
                  <a:cubicBezTo>
                    <a:pt x="0" y="119562"/>
                    <a:pt x="139748" y="0"/>
                    <a:pt x="312286" y="0"/>
                  </a:cubicBezTo>
                  <a:lnTo>
                    <a:pt x="18331207" y="0"/>
                  </a:lnTo>
                  <a:cubicBezTo>
                    <a:pt x="18503745" y="0"/>
                    <a:pt x="18643493" y="119562"/>
                    <a:pt x="18643493" y="267177"/>
                  </a:cubicBezTo>
                  <a:lnTo>
                    <a:pt x="0" y="0"/>
                  </a:lnTo>
                  <a:cubicBezTo>
                    <a:pt x="0" y="0"/>
                    <a:pt x="18643493" y="267177"/>
                    <a:pt x="18643493" y="267177"/>
                  </a:cubicBezTo>
                  <a:close/>
                </a:path>
              </a:pathLst>
            </a:custGeom>
            <a:blipFill>
              <a:blip r:embed="rId3"/>
              <a:stretch>
                <a:fillRect l="0" t="-1560" r="0" b="-1560"/>
              </a:stretch>
            </a:blipFill>
          </p:spPr>
        </p:sp>
      </p:grpSp>
      <p:sp>
        <p:nvSpPr>
          <p:cNvPr name="Freeform 5" id="5"/>
          <p:cNvSpPr/>
          <p:nvPr/>
        </p:nvSpPr>
        <p:spPr>
          <a:xfrm flipH="false" flipV="false" rot="0">
            <a:off x="14555694" y="0"/>
            <a:ext cx="3329909" cy="3450683"/>
          </a:xfrm>
          <a:custGeom>
            <a:avLst/>
            <a:gdLst/>
            <a:ahLst/>
            <a:cxnLst/>
            <a:rect r="r" b="b" t="t" l="l"/>
            <a:pathLst>
              <a:path h="3450683" w="3329909">
                <a:moveTo>
                  <a:pt x="0" y="0"/>
                </a:moveTo>
                <a:lnTo>
                  <a:pt x="3329908" y="0"/>
                </a:lnTo>
                <a:lnTo>
                  <a:pt x="3329908" y="3450683"/>
                </a:lnTo>
                <a:lnTo>
                  <a:pt x="0" y="3450683"/>
                </a:lnTo>
                <a:lnTo>
                  <a:pt x="0" y="0"/>
                </a:lnTo>
                <a:close/>
              </a:path>
            </a:pathLst>
          </a:custGeom>
          <a:blipFill>
            <a:blip r:embed="rId4"/>
            <a:stretch>
              <a:fillRect l="0" t="0" r="0" b="0"/>
            </a:stretch>
          </a:blipFill>
        </p:spPr>
      </p:sp>
      <p:sp>
        <p:nvSpPr>
          <p:cNvPr name="TextBox 6" id="6"/>
          <p:cNvSpPr txBox="true"/>
          <p:nvPr/>
        </p:nvSpPr>
        <p:spPr>
          <a:xfrm rot="0">
            <a:off x="14278572" y="4476780"/>
            <a:ext cx="2479358" cy="1326922"/>
          </a:xfrm>
          <a:prstGeom prst="rect">
            <a:avLst/>
          </a:prstGeom>
        </p:spPr>
        <p:txBody>
          <a:bodyPr anchor="t" rtlCol="false" tIns="0" lIns="0" bIns="0" rIns="0">
            <a:spAutoFit/>
          </a:bodyPr>
          <a:lstStyle/>
          <a:p>
            <a:pPr algn="ctr">
              <a:lnSpc>
                <a:spcPts val="10862"/>
              </a:lnSpc>
            </a:pPr>
            <a:r>
              <a:rPr lang="en-US" sz="7758" b="true">
                <a:solidFill>
                  <a:srgbClr val="0A3D25"/>
                </a:solidFill>
                <a:latin typeface="Canva Sans Bold"/>
                <a:ea typeface="Canva Sans Bold"/>
                <a:cs typeface="Canva Sans Bold"/>
                <a:sym typeface="Canva Sans Bold"/>
              </a:rPr>
              <a:t>ERD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111" y="-1241612"/>
            <a:ext cx="18598222" cy="12221910"/>
          </a:xfrm>
          <a:custGeom>
            <a:avLst/>
            <a:gdLst/>
            <a:ahLst/>
            <a:cxnLst/>
            <a:rect r="r" b="b" t="t" l="l"/>
            <a:pathLst>
              <a:path h="12221910" w="18598222">
                <a:moveTo>
                  <a:pt x="0" y="0"/>
                </a:moveTo>
                <a:lnTo>
                  <a:pt x="18598222" y="0"/>
                </a:lnTo>
                <a:lnTo>
                  <a:pt x="18598222" y="12221910"/>
                </a:lnTo>
                <a:lnTo>
                  <a:pt x="0" y="12221910"/>
                </a:lnTo>
                <a:lnTo>
                  <a:pt x="0" y="0"/>
                </a:lnTo>
                <a:close/>
              </a:path>
            </a:pathLst>
          </a:custGeom>
          <a:blipFill>
            <a:blip r:embed="rId2"/>
            <a:stretch>
              <a:fillRect l="-8413" t="0" r="-8413" b="0"/>
            </a:stretch>
          </a:blipFill>
        </p:spPr>
      </p:sp>
      <p:grpSp>
        <p:nvGrpSpPr>
          <p:cNvPr name="Group 3" id="3"/>
          <p:cNvGrpSpPr/>
          <p:nvPr/>
        </p:nvGrpSpPr>
        <p:grpSpPr>
          <a:xfrm rot="0">
            <a:off x="820305" y="1862352"/>
            <a:ext cx="13377065" cy="6013982"/>
            <a:chOff x="0" y="0"/>
            <a:chExt cx="1145444" cy="514962"/>
          </a:xfrm>
        </p:grpSpPr>
        <p:sp>
          <p:nvSpPr>
            <p:cNvPr name="Freeform 4" id="4"/>
            <p:cNvSpPr/>
            <p:nvPr/>
          </p:nvSpPr>
          <p:spPr>
            <a:xfrm flipH="false" flipV="false" rot="0">
              <a:off x="0" y="0"/>
              <a:ext cx="1145444" cy="514962"/>
            </a:xfrm>
            <a:custGeom>
              <a:avLst/>
              <a:gdLst/>
              <a:ahLst/>
              <a:cxnLst/>
              <a:rect r="r" b="b" t="t" l="l"/>
              <a:pathLst>
                <a:path h="514962" w="1145444">
                  <a:moveTo>
                    <a:pt x="31831" y="0"/>
                  </a:moveTo>
                  <a:lnTo>
                    <a:pt x="1113613" y="0"/>
                  </a:lnTo>
                  <a:cubicBezTo>
                    <a:pt x="1131193" y="0"/>
                    <a:pt x="1145444" y="14251"/>
                    <a:pt x="1145444" y="31831"/>
                  </a:cubicBezTo>
                  <a:lnTo>
                    <a:pt x="1145444" y="483131"/>
                  </a:lnTo>
                  <a:cubicBezTo>
                    <a:pt x="1145444" y="500711"/>
                    <a:pt x="1131193" y="514962"/>
                    <a:pt x="1113613" y="514962"/>
                  </a:cubicBezTo>
                  <a:lnTo>
                    <a:pt x="31831" y="514962"/>
                  </a:lnTo>
                  <a:cubicBezTo>
                    <a:pt x="14251" y="514962"/>
                    <a:pt x="0" y="500711"/>
                    <a:pt x="0" y="483131"/>
                  </a:cubicBezTo>
                  <a:lnTo>
                    <a:pt x="0" y="31831"/>
                  </a:lnTo>
                  <a:cubicBezTo>
                    <a:pt x="0" y="14251"/>
                    <a:pt x="14251" y="0"/>
                    <a:pt x="31831" y="0"/>
                  </a:cubicBezTo>
                  <a:close/>
                </a:path>
              </a:pathLst>
            </a:custGeom>
            <a:blipFill>
              <a:blip r:embed="rId3"/>
              <a:stretch>
                <a:fillRect l="-4002" t="0" r="-4002" b="0"/>
              </a:stretch>
            </a:blipFill>
          </p:spPr>
        </p:sp>
      </p:grpSp>
      <p:sp>
        <p:nvSpPr>
          <p:cNvPr name="Freeform 5" id="5"/>
          <p:cNvSpPr/>
          <p:nvPr/>
        </p:nvSpPr>
        <p:spPr>
          <a:xfrm flipH="false" flipV="false" rot="0">
            <a:off x="14368657" y="137010"/>
            <a:ext cx="3329909" cy="3450683"/>
          </a:xfrm>
          <a:custGeom>
            <a:avLst/>
            <a:gdLst/>
            <a:ahLst/>
            <a:cxnLst/>
            <a:rect r="r" b="b" t="t" l="l"/>
            <a:pathLst>
              <a:path h="3450683" w="3329909">
                <a:moveTo>
                  <a:pt x="0" y="0"/>
                </a:moveTo>
                <a:lnTo>
                  <a:pt x="3329909" y="0"/>
                </a:lnTo>
                <a:lnTo>
                  <a:pt x="3329909" y="3450683"/>
                </a:lnTo>
                <a:lnTo>
                  <a:pt x="0" y="3450683"/>
                </a:lnTo>
                <a:lnTo>
                  <a:pt x="0" y="0"/>
                </a:lnTo>
                <a:close/>
              </a:path>
            </a:pathLst>
          </a:custGeom>
          <a:blipFill>
            <a:blip r:embed="rId4"/>
            <a:stretch>
              <a:fillRect l="0" t="0" r="0" b="0"/>
            </a:stretch>
          </a:blipFill>
        </p:spPr>
      </p:sp>
      <p:sp>
        <p:nvSpPr>
          <p:cNvPr name="TextBox 6" id="6"/>
          <p:cNvSpPr txBox="true"/>
          <p:nvPr/>
        </p:nvSpPr>
        <p:spPr>
          <a:xfrm rot="0">
            <a:off x="14197370" y="4745518"/>
            <a:ext cx="3672483" cy="1126771"/>
          </a:xfrm>
          <a:prstGeom prst="rect">
            <a:avLst/>
          </a:prstGeom>
        </p:spPr>
        <p:txBody>
          <a:bodyPr anchor="t" rtlCol="false" tIns="0" lIns="0" bIns="0" rIns="0">
            <a:spAutoFit/>
          </a:bodyPr>
          <a:lstStyle/>
          <a:p>
            <a:pPr algn="ctr">
              <a:lnSpc>
                <a:spcPts val="9294"/>
              </a:lnSpc>
            </a:pPr>
            <a:r>
              <a:rPr lang="en-US" sz="6638" b="true">
                <a:solidFill>
                  <a:srgbClr val="2A245E"/>
                </a:solidFill>
                <a:latin typeface="Canva Sans Bold"/>
                <a:ea typeface="Canva Sans Bold"/>
                <a:cs typeface="Canva Sans Bold"/>
                <a:sym typeface="Canva Sans Bold"/>
              </a:rPr>
              <a:t> </a:t>
            </a:r>
            <a:r>
              <a:rPr lang="en-US" sz="6638" b="true">
                <a:solidFill>
                  <a:srgbClr val="0A3D25"/>
                </a:solidFill>
                <a:latin typeface="Canva Sans Bold"/>
                <a:ea typeface="Canva Sans Bold"/>
                <a:cs typeface="Canva Sans Bold"/>
                <a:sym typeface="Canva Sans Bold"/>
              </a:rPr>
              <a:t>Schema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6338618">
            <a:off x="14081706" y="6137962"/>
            <a:ext cx="3968257" cy="5761534"/>
          </a:xfrm>
          <a:custGeom>
            <a:avLst/>
            <a:gdLst/>
            <a:ahLst/>
            <a:cxnLst/>
            <a:rect r="r" b="b" t="t" l="l"/>
            <a:pathLst>
              <a:path h="5761534" w="3968257">
                <a:moveTo>
                  <a:pt x="0" y="0"/>
                </a:moveTo>
                <a:lnTo>
                  <a:pt x="3968257" y="0"/>
                </a:lnTo>
                <a:lnTo>
                  <a:pt x="3968257" y="5761535"/>
                </a:lnTo>
                <a:lnTo>
                  <a:pt x="0" y="5761535"/>
                </a:lnTo>
                <a:lnTo>
                  <a:pt x="0" y="0"/>
                </a:lnTo>
                <a:close/>
              </a:path>
            </a:pathLst>
          </a:custGeom>
          <a:blipFill>
            <a:blip r:embed="rId2"/>
            <a:stretch>
              <a:fillRect l="0" t="0" r="0" b="0"/>
            </a:stretch>
          </a:blipFill>
        </p:spPr>
      </p:sp>
      <p:sp>
        <p:nvSpPr>
          <p:cNvPr name="Freeform 3" id="3"/>
          <p:cNvSpPr/>
          <p:nvPr/>
        </p:nvSpPr>
        <p:spPr>
          <a:xfrm flipH="false" flipV="false" rot="0">
            <a:off x="-448243" y="-252137"/>
            <a:ext cx="19184486" cy="10791273"/>
          </a:xfrm>
          <a:custGeom>
            <a:avLst/>
            <a:gdLst/>
            <a:ahLst/>
            <a:cxnLst/>
            <a:rect r="r" b="b" t="t" l="l"/>
            <a:pathLst>
              <a:path h="10791273" w="19184486">
                <a:moveTo>
                  <a:pt x="0" y="0"/>
                </a:moveTo>
                <a:lnTo>
                  <a:pt x="19184486" y="0"/>
                </a:lnTo>
                <a:lnTo>
                  <a:pt x="19184486" y="10791274"/>
                </a:lnTo>
                <a:lnTo>
                  <a:pt x="0" y="10791274"/>
                </a:lnTo>
                <a:lnTo>
                  <a:pt x="0" y="0"/>
                </a:lnTo>
                <a:close/>
              </a:path>
            </a:pathLst>
          </a:custGeom>
          <a:blipFill>
            <a:blip r:embed="rId3"/>
            <a:stretch>
              <a:fillRect l="0" t="0" r="0" b="0"/>
            </a:stretch>
          </a:blipFill>
        </p:spPr>
      </p:sp>
      <p:sp>
        <p:nvSpPr>
          <p:cNvPr name="TextBox 4" id="4"/>
          <p:cNvSpPr txBox="true"/>
          <p:nvPr/>
        </p:nvSpPr>
        <p:spPr>
          <a:xfrm rot="0">
            <a:off x="4954392" y="4585944"/>
            <a:ext cx="8043029" cy="1592155"/>
          </a:xfrm>
          <a:prstGeom prst="rect">
            <a:avLst/>
          </a:prstGeom>
        </p:spPr>
        <p:txBody>
          <a:bodyPr anchor="t" rtlCol="false" tIns="0" lIns="0" bIns="0" rIns="0">
            <a:spAutoFit/>
          </a:bodyPr>
          <a:lstStyle/>
          <a:p>
            <a:pPr algn="ctr">
              <a:lnSpc>
                <a:spcPts val="13043"/>
              </a:lnSpc>
            </a:pPr>
            <a:r>
              <a:rPr lang="en-US" sz="9316">
                <a:solidFill>
                  <a:srgbClr val="ED8694"/>
                </a:solidFill>
                <a:latin typeface="Frank Ruehl BT"/>
                <a:ea typeface="Frank Ruehl BT"/>
                <a:cs typeface="Frank Ruehl BT"/>
                <a:sym typeface="Frank Ruehl BT"/>
              </a:rPr>
              <a:t>01</a:t>
            </a:r>
            <a:r>
              <a:rPr lang="en-US" sz="9316">
                <a:solidFill>
                  <a:srgbClr val="000000"/>
                </a:solidFill>
                <a:latin typeface="Frank Ruehl BT"/>
                <a:ea typeface="Frank Ruehl BT"/>
                <a:cs typeface="Frank Ruehl BT"/>
                <a:sym typeface="Frank Ruehl BT"/>
              </a:rPr>
              <a:t>-Introduction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111" y="-1241612"/>
            <a:ext cx="18598222" cy="12221910"/>
          </a:xfrm>
          <a:custGeom>
            <a:avLst/>
            <a:gdLst/>
            <a:ahLst/>
            <a:cxnLst/>
            <a:rect r="r" b="b" t="t" l="l"/>
            <a:pathLst>
              <a:path h="12221910" w="18598222">
                <a:moveTo>
                  <a:pt x="0" y="0"/>
                </a:moveTo>
                <a:lnTo>
                  <a:pt x="18598222" y="0"/>
                </a:lnTo>
                <a:lnTo>
                  <a:pt x="18598222" y="12221910"/>
                </a:lnTo>
                <a:lnTo>
                  <a:pt x="0" y="12221910"/>
                </a:lnTo>
                <a:lnTo>
                  <a:pt x="0" y="0"/>
                </a:lnTo>
                <a:close/>
              </a:path>
            </a:pathLst>
          </a:custGeom>
          <a:blipFill>
            <a:blip r:embed="rId2"/>
            <a:stretch>
              <a:fillRect l="-8413" t="0" r="-8413" b="0"/>
            </a:stretch>
          </a:blipFill>
        </p:spPr>
      </p:sp>
      <p:sp>
        <p:nvSpPr>
          <p:cNvPr name="Freeform 3" id="3"/>
          <p:cNvSpPr/>
          <p:nvPr/>
        </p:nvSpPr>
        <p:spPr>
          <a:xfrm flipH="false" flipV="false" rot="0">
            <a:off x="1193353" y="390607"/>
            <a:ext cx="6479536" cy="9505786"/>
          </a:xfrm>
          <a:custGeom>
            <a:avLst/>
            <a:gdLst/>
            <a:ahLst/>
            <a:cxnLst/>
            <a:rect r="r" b="b" t="t" l="l"/>
            <a:pathLst>
              <a:path h="9505786" w="6479536">
                <a:moveTo>
                  <a:pt x="0" y="0"/>
                </a:moveTo>
                <a:lnTo>
                  <a:pt x="6479536" y="0"/>
                </a:lnTo>
                <a:lnTo>
                  <a:pt x="6479536" y="9505786"/>
                </a:lnTo>
                <a:lnTo>
                  <a:pt x="0" y="9505786"/>
                </a:lnTo>
                <a:lnTo>
                  <a:pt x="0" y="0"/>
                </a:lnTo>
                <a:close/>
              </a:path>
            </a:pathLst>
          </a:custGeom>
          <a:blipFill>
            <a:blip r:embed="rId3"/>
            <a:stretch>
              <a:fillRect l="0" t="-401" r="-765" b="-41737"/>
            </a:stretch>
          </a:blipFill>
        </p:spPr>
      </p:sp>
      <p:sp>
        <p:nvSpPr>
          <p:cNvPr name="Freeform 4" id="4"/>
          <p:cNvSpPr/>
          <p:nvPr/>
        </p:nvSpPr>
        <p:spPr>
          <a:xfrm flipH="false" flipV="false" rot="0">
            <a:off x="15113202" y="0"/>
            <a:ext cx="3329909" cy="3450683"/>
          </a:xfrm>
          <a:custGeom>
            <a:avLst/>
            <a:gdLst/>
            <a:ahLst/>
            <a:cxnLst/>
            <a:rect r="r" b="b" t="t" l="l"/>
            <a:pathLst>
              <a:path h="3450683" w="3329909">
                <a:moveTo>
                  <a:pt x="0" y="0"/>
                </a:moveTo>
                <a:lnTo>
                  <a:pt x="3329909" y="0"/>
                </a:lnTo>
                <a:lnTo>
                  <a:pt x="3329909" y="3450683"/>
                </a:lnTo>
                <a:lnTo>
                  <a:pt x="0" y="3450683"/>
                </a:lnTo>
                <a:lnTo>
                  <a:pt x="0" y="0"/>
                </a:lnTo>
                <a:close/>
              </a:path>
            </a:pathLst>
          </a:custGeom>
          <a:blipFill>
            <a:blip r:embed="rId4"/>
            <a:stretch>
              <a:fillRect l="0" t="0" r="0" b="0"/>
            </a:stretch>
          </a:blipFill>
        </p:spPr>
      </p:sp>
      <p:sp>
        <p:nvSpPr>
          <p:cNvPr name="TextBox 5" id="5"/>
          <p:cNvSpPr txBox="true"/>
          <p:nvPr/>
        </p:nvSpPr>
        <p:spPr>
          <a:xfrm rot="0">
            <a:off x="9289763" y="3677672"/>
            <a:ext cx="6528189" cy="2259516"/>
          </a:xfrm>
          <a:prstGeom prst="rect">
            <a:avLst/>
          </a:prstGeom>
        </p:spPr>
        <p:txBody>
          <a:bodyPr anchor="t" rtlCol="false" tIns="0" lIns="0" bIns="0" rIns="0">
            <a:spAutoFit/>
          </a:bodyPr>
          <a:lstStyle/>
          <a:p>
            <a:pPr algn="ctr">
              <a:lnSpc>
                <a:spcPts val="9111"/>
              </a:lnSpc>
            </a:pPr>
            <a:r>
              <a:rPr lang="en-US" sz="6508" b="true">
                <a:solidFill>
                  <a:srgbClr val="0A3D25"/>
                </a:solidFill>
                <a:latin typeface="Canva Sans Bold"/>
                <a:ea typeface="Canva Sans Bold"/>
                <a:cs typeface="Canva Sans Bold"/>
                <a:sym typeface="Canva Sans Bold"/>
              </a:rPr>
              <a:t>Implementation</a:t>
            </a:r>
          </a:p>
          <a:p>
            <a:pPr algn="ctr">
              <a:lnSpc>
                <a:spcPts val="9111"/>
              </a:lnSpc>
            </a:pPr>
            <a:r>
              <a:rPr lang="en-US" sz="6508" b="true">
                <a:solidFill>
                  <a:srgbClr val="0A3D25"/>
                </a:solidFill>
                <a:latin typeface="Canva Sans Bold"/>
                <a:ea typeface="Canva Sans Bold"/>
                <a:cs typeface="Canva Sans Bold"/>
                <a:sym typeface="Canva Sans Bold"/>
              </a:rPr>
              <a:t>DataBase </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111" y="-1241612"/>
            <a:ext cx="18598222" cy="12221910"/>
          </a:xfrm>
          <a:custGeom>
            <a:avLst/>
            <a:gdLst/>
            <a:ahLst/>
            <a:cxnLst/>
            <a:rect r="r" b="b" t="t" l="l"/>
            <a:pathLst>
              <a:path h="12221910" w="18598222">
                <a:moveTo>
                  <a:pt x="0" y="0"/>
                </a:moveTo>
                <a:lnTo>
                  <a:pt x="18598222" y="0"/>
                </a:lnTo>
                <a:lnTo>
                  <a:pt x="18598222" y="12221910"/>
                </a:lnTo>
                <a:lnTo>
                  <a:pt x="0" y="12221910"/>
                </a:lnTo>
                <a:lnTo>
                  <a:pt x="0" y="0"/>
                </a:lnTo>
                <a:close/>
              </a:path>
            </a:pathLst>
          </a:custGeom>
          <a:blipFill>
            <a:blip r:embed="rId2"/>
            <a:stretch>
              <a:fillRect l="-8413" t="0" r="-8413" b="0"/>
            </a:stretch>
          </a:blipFill>
        </p:spPr>
      </p:sp>
      <p:sp>
        <p:nvSpPr>
          <p:cNvPr name="Freeform 3" id="3"/>
          <p:cNvSpPr/>
          <p:nvPr/>
        </p:nvSpPr>
        <p:spPr>
          <a:xfrm flipH="false" flipV="false" rot="0">
            <a:off x="14368657" y="137010"/>
            <a:ext cx="3329909" cy="3450683"/>
          </a:xfrm>
          <a:custGeom>
            <a:avLst/>
            <a:gdLst/>
            <a:ahLst/>
            <a:cxnLst/>
            <a:rect r="r" b="b" t="t" l="l"/>
            <a:pathLst>
              <a:path h="3450683" w="3329909">
                <a:moveTo>
                  <a:pt x="0" y="0"/>
                </a:moveTo>
                <a:lnTo>
                  <a:pt x="3329909" y="0"/>
                </a:lnTo>
                <a:lnTo>
                  <a:pt x="3329909" y="3450683"/>
                </a:lnTo>
                <a:lnTo>
                  <a:pt x="0" y="3450683"/>
                </a:lnTo>
                <a:lnTo>
                  <a:pt x="0" y="0"/>
                </a:lnTo>
                <a:close/>
              </a:path>
            </a:pathLst>
          </a:custGeom>
          <a:blipFill>
            <a:blip r:embed="rId3"/>
            <a:stretch>
              <a:fillRect l="0" t="0" r="0" b="0"/>
            </a:stretch>
          </a:blipFill>
        </p:spPr>
      </p:sp>
      <p:grpSp>
        <p:nvGrpSpPr>
          <p:cNvPr name="Group 4" id="4"/>
          <p:cNvGrpSpPr/>
          <p:nvPr/>
        </p:nvGrpSpPr>
        <p:grpSpPr>
          <a:xfrm rot="0">
            <a:off x="267854" y="137010"/>
            <a:ext cx="8377705" cy="5006490"/>
            <a:chOff x="0" y="0"/>
            <a:chExt cx="18643493" cy="11141291"/>
          </a:xfrm>
        </p:grpSpPr>
        <p:sp>
          <p:nvSpPr>
            <p:cNvPr name="Freeform 5" id="5"/>
            <p:cNvSpPr/>
            <p:nvPr/>
          </p:nvSpPr>
          <p:spPr>
            <a:xfrm flipH="false" flipV="false" rot="0">
              <a:off x="0" y="0"/>
              <a:ext cx="18643493" cy="11141291"/>
            </a:xfrm>
            <a:custGeom>
              <a:avLst/>
              <a:gdLst/>
              <a:ahLst/>
              <a:cxnLst/>
              <a:rect r="r" b="b" t="t" l="l"/>
              <a:pathLst>
                <a:path h="11141291" w="18643493">
                  <a:moveTo>
                    <a:pt x="18643493" y="267177"/>
                  </a:moveTo>
                  <a:lnTo>
                    <a:pt x="18643493" y="10874114"/>
                  </a:lnTo>
                  <a:cubicBezTo>
                    <a:pt x="18643493" y="11021730"/>
                    <a:pt x="18503745" y="11141291"/>
                    <a:pt x="18331207" y="11141291"/>
                  </a:cubicBezTo>
                  <a:lnTo>
                    <a:pt x="312286" y="11141291"/>
                  </a:lnTo>
                  <a:cubicBezTo>
                    <a:pt x="139748" y="11141291"/>
                    <a:pt x="0" y="11021730"/>
                    <a:pt x="0" y="10874114"/>
                  </a:cubicBezTo>
                  <a:lnTo>
                    <a:pt x="0" y="267177"/>
                  </a:lnTo>
                  <a:cubicBezTo>
                    <a:pt x="0" y="119562"/>
                    <a:pt x="139748" y="0"/>
                    <a:pt x="312286" y="0"/>
                  </a:cubicBezTo>
                  <a:lnTo>
                    <a:pt x="18331207" y="0"/>
                  </a:lnTo>
                  <a:cubicBezTo>
                    <a:pt x="18503745" y="0"/>
                    <a:pt x="18643493" y="119562"/>
                    <a:pt x="18643493" y="267177"/>
                  </a:cubicBezTo>
                  <a:lnTo>
                    <a:pt x="0" y="0"/>
                  </a:lnTo>
                  <a:cubicBezTo>
                    <a:pt x="0" y="0"/>
                    <a:pt x="18643493" y="267177"/>
                    <a:pt x="18643493" y="267177"/>
                  </a:cubicBezTo>
                  <a:close/>
                </a:path>
              </a:pathLst>
            </a:custGeom>
            <a:blipFill>
              <a:blip r:embed="rId4"/>
              <a:stretch>
                <a:fillRect l="-261" t="0" r="-46388" b="0"/>
              </a:stretch>
            </a:blipFill>
          </p:spPr>
        </p:sp>
      </p:grpSp>
      <p:grpSp>
        <p:nvGrpSpPr>
          <p:cNvPr name="Group 6" id="6"/>
          <p:cNvGrpSpPr/>
          <p:nvPr/>
        </p:nvGrpSpPr>
        <p:grpSpPr>
          <a:xfrm rot="0">
            <a:off x="8645559" y="4090065"/>
            <a:ext cx="9382212" cy="5606780"/>
            <a:chOff x="0" y="0"/>
            <a:chExt cx="18643493" cy="11141291"/>
          </a:xfrm>
        </p:grpSpPr>
        <p:sp>
          <p:nvSpPr>
            <p:cNvPr name="Freeform 7" id="7"/>
            <p:cNvSpPr/>
            <p:nvPr/>
          </p:nvSpPr>
          <p:spPr>
            <a:xfrm flipH="false" flipV="false" rot="0">
              <a:off x="0" y="0"/>
              <a:ext cx="18643493" cy="11141291"/>
            </a:xfrm>
            <a:custGeom>
              <a:avLst/>
              <a:gdLst/>
              <a:ahLst/>
              <a:cxnLst/>
              <a:rect r="r" b="b" t="t" l="l"/>
              <a:pathLst>
                <a:path h="11141291" w="18643493">
                  <a:moveTo>
                    <a:pt x="18643493" y="267177"/>
                  </a:moveTo>
                  <a:lnTo>
                    <a:pt x="18643493" y="10874114"/>
                  </a:lnTo>
                  <a:cubicBezTo>
                    <a:pt x="18643493" y="11021730"/>
                    <a:pt x="18503745" y="11141291"/>
                    <a:pt x="18331207" y="11141291"/>
                  </a:cubicBezTo>
                  <a:lnTo>
                    <a:pt x="312286" y="11141291"/>
                  </a:lnTo>
                  <a:cubicBezTo>
                    <a:pt x="139748" y="11141291"/>
                    <a:pt x="0" y="11021730"/>
                    <a:pt x="0" y="10874114"/>
                  </a:cubicBezTo>
                  <a:lnTo>
                    <a:pt x="0" y="267177"/>
                  </a:lnTo>
                  <a:cubicBezTo>
                    <a:pt x="0" y="119562"/>
                    <a:pt x="139748" y="0"/>
                    <a:pt x="312286" y="0"/>
                  </a:cubicBezTo>
                  <a:lnTo>
                    <a:pt x="18331207" y="0"/>
                  </a:lnTo>
                  <a:cubicBezTo>
                    <a:pt x="18503745" y="0"/>
                    <a:pt x="18643493" y="119562"/>
                    <a:pt x="18643493" y="267177"/>
                  </a:cubicBezTo>
                  <a:lnTo>
                    <a:pt x="0" y="0"/>
                  </a:lnTo>
                  <a:cubicBezTo>
                    <a:pt x="0" y="0"/>
                    <a:pt x="18643493" y="267177"/>
                    <a:pt x="18643493" y="267177"/>
                  </a:cubicBezTo>
                  <a:close/>
                </a:path>
              </a:pathLst>
            </a:custGeom>
            <a:blipFill>
              <a:blip r:embed="rId5"/>
              <a:stretch>
                <a:fillRect l="0" t="0" r="-77065" b="0"/>
              </a:stretch>
            </a:blipFill>
          </p:spPr>
        </p:sp>
      </p:grpSp>
      <p:sp>
        <p:nvSpPr>
          <p:cNvPr name="TextBox 8" id="8"/>
          <p:cNvSpPr txBox="true"/>
          <p:nvPr/>
        </p:nvSpPr>
        <p:spPr>
          <a:xfrm rot="0">
            <a:off x="9447982" y="2211461"/>
            <a:ext cx="4118253" cy="770479"/>
          </a:xfrm>
          <a:prstGeom prst="rect">
            <a:avLst/>
          </a:prstGeom>
        </p:spPr>
        <p:txBody>
          <a:bodyPr anchor="t" rtlCol="false" tIns="0" lIns="0" bIns="0" rIns="0">
            <a:spAutoFit/>
          </a:bodyPr>
          <a:lstStyle/>
          <a:p>
            <a:pPr algn="ctr">
              <a:lnSpc>
                <a:spcPts val="6357"/>
              </a:lnSpc>
              <a:spcBef>
                <a:spcPct val="0"/>
              </a:spcBef>
            </a:pPr>
            <a:r>
              <a:rPr lang="en-US" b="true" sz="4541">
                <a:solidFill>
                  <a:srgbClr val="000000"/>
                </a:solidFill>
                <a:latin typeface="Canva Sans Bold"/>
                <a:ea typeface="Canva Sans Bold"/>
                <a:cs typeface="Canva Sans Bold"/>
                <a:sym typeface="Canva Sans Bold"/>
              </a:rPr>
              <a:t>APIS-EndPoint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5111" y="-1241612"/>
            <a:ext cx="18598222" cy="12221910"/>
          </a:xfrm>
          <a:custGeom>
            <a:avLst/>
            <a:gdLst/>
            <a:ahLst/>
            <a:cxnLst/>
            <a:rect r="r" b="b" t="t" l="l"/>
            <a:pathLst>
              <a:path h="12221910" w="18598222">
                <a:moveTo>
                  <a:pt x="0" y="0"/>
                </a:moveTo>
                <a:lnTo>
                  <a:pt x="18598222" y="0"/>
                </a:lnTo>
                <a:lnTo>
                  <a:pt x="18598222" y="12221910"/>
                </a:lnTo>
                <a:lnTo>
                  <a:pt x="0" y="12221910"/>
                </a:lnTo>
                <a:lnTo>
                  <a:pt x="0" y="0"/>
                </a:lnTo>
                <a:close/>
              </a:path>
            </a:pathLst>
          </a:custGeom>
          <a:blipFill>
            <a:blip r:embed="rId2"/>
            <a:stretch>
              <a:fillRect l="-8413" t="0" r="-8413" b="0"/>
            </a:stretch>
          </a:blipFill>
        </p:spPr>
      </p:sp>
      <p:grpSp>
        <p:nvGrpSpPr>
          <p:cNvPr name="Group 3" id="3"/>
          <p:cNvGrpSpPr/>
          <p:nvPr/>
        </p:nvGrpSpPr>
        <p:grpSpPr>
          <a:xfrm rot="0">
            <a:off x="264466" y="173319"/>
            <a:ext cx="8879534" cy="5306381"/>
            <a:chOff x="0" y="0"/>
            <a:chExt cx="18643493" cy="11141291"/>
          </a:xfrm>
        </p:grpSpPr>
        <p:sp>
          <p:nvSpPr>
            <p:cNvPr name="Freeform 4" id="4"/>
            <p:cNvSpPr/>
            <p:nvPr/>
          </p:nvSpPr>
          <p:spPr>
            <a:xfrm flipH="false" flipV="false" rot="0">
              <a:off x="0" y="0"/>
              <a:ext cx="18643493" cy="11141291"/>
            </a:xfrm>
            <a:custGeom>
              <a:avLst/>
              <a:gdLst/>
              <a:ahLst/>
              <a:cxnLst/>
              <a:rect r="r" b="b" t="t" l="l"/>
              <a:pathLst>
                <a:path h="11141291" w="18643493">
                  <a:moveTo>
                    <a:pt x="18643493" y="267177"/>
                  </a:moveTo>
                  <a:lnTo>
                    <a:pt x="18643493" y="10874114"/>
                  </a:lnTo>
                  <a:cubicBezTo>
                    <a:pt x="18643493" y="11021730"/>
                    <a:pt x="18503745" y="11141291"/>
                    <a:pt x="18331207" y="11141291"/>
                  </a:cubicBezTo>
                  <a:lnTo>
                    <a:pt x="312286" y="11141291"/>
                  </a:lnTo>
                  <a:cubicBezTo>
                    <a:pt x="139748" y="11141291"/>
                    <a:pt x="0" y="11021730"/>
                    <a:pt x="0" y="10874114"/>
                  </a:cubicBezTo>
                  <a:lnTo>
                    <a:pt x="0" y="267177"/>
                  </a:lnTo>
                  <a:cubicBezTo>
                    <a:pt x="0" y="119562"/>
                    <a:pt x="139748" y="0"/>
                    <a:pt x="312286" y="0"/>
                  </a:cubicBezTo>
                  <a:lnTo>
                    <a:pt x="18331207" y="0"/>
                  </a:lnTo>
                  <a:cubicBezTo>
                    <a:pt x="18503745" y="0"/>
                    <a:pt x="18643493" y="119562"/>
                    <a:pt x="18643493" y="267177"/>
                  </a:cubicBezTo>
                  <a:lnTo>
                    <a:pt x="0" y="0"/>
                  </a:lnTo>
                  <a:cubicBezTo>
                    <a:pt x="0" y="0"/>
                    <a:pt x="18643493" y="267177"/>
                    <a:pt x="18643493" y="267177"/>
                  </a:cubicBezTo>
                  <a:close/>
                </a:path>
              </a:pathLst>
            </a:custGeom>
            <a:blipFill>
              <a:blip r:embed="rId3"/>
              <a:stretch>
                <a:fillRect l="-1446" t="0" r="-81026" b="0"/>
              </a:stretch>
            </a:blipFill>
          </p:spPr>
        </p:sp>
      </p:grpSp>
      <p:sp>
        <p:nvSpPr>
          <p:cNvPr name="Freeform 5" id="5"/>
          <p:cNvSpPr/>
          <p:nvPr/>
        </p:nvSpPr>
        <p:spPr>
          <a:xfrm flipH="false" flipV="false" rot="0">
            <a:off x="14548738" y="0"/>
            <a:ext cx="3329909" cy="3450683"/>
          </a:xfrm>
          <a:custGeom>
            <a:avLst/>
            <a:gdLst/>
            <a:ahLst/>
            <a:cxnLst/>
            <a:rect r="r" b="b" t="t" l="l"/>
            <a:pathLst>
              <a:path h="3450683" w="3329909">
                <a:moveTo>
                  <a:pt x="0" y="0"/>
                </a:moveTo>
                <a:lnTo>
                  <a:pt x="3329908" y="0"/>
                </a:lnTo>
                <a:lnTo>
                  <a:pt x="3329908" y="3450683"/>
                </a:lnTo>
                <a:lnTo>
                  <a:pt x="0" y="3450683"/>
                </a:lnTo>
                <a:lnTo>
                  <a:pt x="0" y="0"/>
                </a:lnTo>
                <a:close/>
              </a:path>
            </a:pathLst>
          </a:custGeom>
          <a:blipFill>
            <a:blip r:embed="rId4"/>
            <a:stretch>
              <a:fillRect l="0" t="0" r="0" b="0"/>
            </a:stretch>
          </a:blipFill>
        </p:spPr>
      </p:sp>
      <p:grpSp>
        <p:nvGrpSpPr>
          <p:cNvPr name="Group 6" id="6"/>
          <p:cNvGrpSpPr/>
          <p:nvPr/>
        </p:nvGrpSpPr>
        <p:grpSpPr>
          <a:xfrm rot="0">
            <a:off x="8698664" y="4353364"/>
            <a:ext cx="9325977" cy="5573174"/>
            <a:chOff x="0" y="0"/>
            <a:chExt cx="18643493" cy="11141291"/>
          </a:xfrm>
        </p:grpSpPr>
        <p:sp>
          <p:nvSpPr>
            <p:cNvPr name="Freeform 7" id="7"/>
            <p:cNvSpPr/>
            <p:nvPr/>
          </p:nvSpPr>
          <p:spPr>
            <a:xfrm flipH="false" flipV="false" rot="0">
              <a:off x="0" y="0"/>
              <a:ext cx="18643493" cy="11141291"/>
            </a:xfrm>
            <a:custGeom>
              <a:avLst/>
              <a:gdLst/>
              <a:ahLst/>
              <a:cxnLst/>
              <a:rect r="r" b="b" t="t" l="l"/>
              <a:pathLst>
                <a:path h="11141291" w="18643493">
                  <a:moveTo>
                    <a:pt x="18643493" y="267177"/>
                  </a:moveTo>
                  <a:lnTo>
                    <a:pt x="18643493" y="10874114"/>
                  </a:lnTo>
                  <a:cubicBezTo>
                    <a:pt x="18643493" y="11021730"/>
                    <a:pt x="18503745" y="11141291"/>
                    <a:pt x="18331207" y="11141291"/>
                  </a:cubicBezTo>
                  <a:lnTo>
                    <a:pt x="312286" y="11141291"/>
                  </a:lnTo>
                  <a:cubicBezTo>
                    <a:pt x="139748" y="11141291"/>
                    <a:pt x="0" y="11021730"/>
                    <a:pt x="0" y="10874114"/>
                  </a:cubicBezTo>
                  <a:lnTo>
                    <a:pt x="0" y="267177"/>
                  </a:lnTo>
                  <a:cubicBezTo>
                    <a:pt x="0" y="119562"/>
                    <a:pt x="139748" y="0"/>
                    <a:pt x="312286" y="0"/>
                  </a:cubicBezTo>
                  <a:lnTo>
                    <a:pt x="18331207" y="0"/>
                  </a:lnTo>
                  <a:cubicBezTo>
                    <a:pt x="18503745" y="0"/>
                    <a:pt x="18643493" y="119562"/>
                    <a:pt x="18643493" y="267177"/>
                  </a:cubicBezTo>
                  <a:lnTo>
                    <a:pt x="0" y="0"/>
                  </a:lnTo>
                  <a:cubicBezTo>
                    <a:pt x="0" y="0"/>
                    <a:pt x="18643493" y="267177"/>
                    <a:pt x="18643493" y="267177"/>
                  </a:cubicBezTo>
                  <a:close/>
                </a:path>
              </a:pathLst>
            </a:custGeom>
            <a:blipFill>
              <a:blip r:embed="rId5"/>
              <a:stretch>
                <a:fillRect l="0" t="0" r="-57781" b="0"/>
              </a:stretch>
            </a:blipFill>
          </p:spPr>
        </p:sp>
      </p:grpSp>
      <p:sp>
        <p:nvSpPr>
          <p:cNvPr name="TextBox 8" id="8"/>
          <p:cNvSpPr txBox="true"/>
          <p:nvPr/>
        </p:nvSpPr>
        <p:spPr>
          <a:xfrm rot="0">
            <a:off x="9482097" y="2117430"/>
            <a:ext cx="5202954" cy="709079"/>
          </a:xfrm>
          <a:prstGeom prst="rect">
            <a:avLst/>
          </a:prstGeom>
        </p:spPr>
        <p:txBody>
          <a:bodyPr anchor="t" rtlCol="false" tIns="0" lIns="0" bIns="0" rIns="0">
            <a:spAutoFit/>
          </a:bodyPr>
          <a:lstStyle/>
          <a:p>
            <a:pPr algn="ctr">
              <a:lnSpc>
                <a:spcPts val="5830"/>
              </a:lnSpc>
              <a:spcBef>
                <a:spcPct val="0"/>
              </a:spcBef>
            </a:pPr>
            <a:r>
              <a:rPr lang="en-US" b="true" sz="4164">
                <a:solidFill>
                  <a:srgbClr val="000000"/>
                </a:solidFill>
                <a:latin typeface="Canva Sans Bold"/>
                <a:ea typeface="Canva Sans Bold"/>
                <a:cs typeface="Canva Sans Bold"/>
                <a:sym typeface="Canva Sans Bold"/>
              </a:rPr>
              <a:t>Cont.</a:t>
            </a:r>
            <a:r>
              <a:rPr lang="en-US" b="true" sz="4164">
                <a:solidFill>
                  <a:srgbClr val="000000"/>
                </a:solidFill>
                <a:latin typeface="Canva Sans Bold"/>
                <a:ea typeface="Canva Sans Bold"/>
                <a:cs typeface="Canva Sans Bold"/>
                <a:sym typeface="Canva Sans Bold"/>
              </a:rPr>
              <a:t>APIS-EndPoint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23592" y="-1215952"/>
            <a:ext cx="22611384" cy="12718904"/>
          </a:xfrm>
          <a:custGeom>
            <a:avLst/>
            <a:gdLst/>
            <a:ahLst/>
            <a:cxnLst/>
            <a:rect r="r" b="b" t="t" l="l"/>
            <a:pathLst>
              <a:path h="12718904" w="22611384">
                <a:moveTo>
                  <a:pt x="0" y="0"/>
                </a:moveTo>
                <a:lnTo>
                  <a:pt x="22611384" y="0"/>
                </a:lnTo>
                <a:lnTo>
                  <a:pt x="22611384" y="12718904"/>
                </a:lnTo>
                <a:lnTo>
                  <a:pt x="0" y="12718904"/>
                </a:lnTo>
                <a:lnTo>
                  <a:pt x="0" y="0"/>
                </a:lnTo>
                <a:close/>
              </a:path>
            </a:pathLst>
          </a:custGeom>
          <a:blipFill>
            <a:blip r:embed="rId2"/>
            <a:stretch>
              <a:fillRect l="0" t="0" r="0" b="0"/>
            </a:stretch>
          </a:blipFill>
        </p:spPr>
      </p:sp>
      <p:sp>
        <p:nvSpPr>
          <p:cNvPr name="TextBox 3" id="3"/>
          <p:cNvSpPr txBox="true"/>
          <p:nvPr/>
        </p:nvSpPr>
        <p:spPr>
          <a:xfrm rot="0">
            <a:off x="-9316347" y="4377616"/>
            <a:ext cx="18287656" cy="1507056"/>
          </a:xfrm>
          <a:prstGeom prst="rect">
            <a:avLst/>
          </a:prstGeom>
        </p:spPr>
        <p:txBody>
          <a:bodyPr anchor="t" rtlCol="false" tIns="0" lIns="0" bIns="0" rIns="0">
            <a:spAutoFit/>
          </a:bodyPr>
          <a:lstStyle/>
          <a:p>
            <a:pPr algn="r">
              <a:lnSpc>
                <a:spcPts val="12352"/>
              </a:lnSpc>
            </a:pPr>
            <a:r>
              <a:rPr lang="en-US" sz="8822" spc="441">
                <a:solidFill>
                  <a:srgbClr val="FFB2AA"/>
                </a:solidFill>
                <a:latin typeface="Frank Ruehl BT"/>
                <a:ea typeface="Frank Ruehl BT"/>
                <a:cs typeface="Frank Ruehl BT"/>
                <a:sym typeface="Frank Ruehl BT"/>
              </a:rPr>
              <a:t>12-</a:t>
            </a:r>
            <a:r>
              <a:rPr lang="en-US" sz="8822" spc="441">
                <a:solidFill>
                  <a:srgbClr val="2A245E"/>
                </a:solidFill>
                <a:latin typeface="Frank Ruehl BT"/>
                <a:ea typeface="Frank Ruehl BT"/>
                <a:cs typeface="Frank Ruehl BT"/>
                <a:sym typeface="Frank Ruehl BT"/>
              </a:rPr>
              <a:t> (</a:t>
            </a:r>
            <a:r>
              <a:rPr lang="en-US" sz="8822" spc="441">
                <a:solidFill>
                  <a:srgbClr val="0A3D25"/>
                </a:solidFill>
                <a:latin typeface="Frank Ruehl BT"/>
                <a:ea typeface="Frank Ruehl BT"/>
                <a:cs typeface="Frank Ruehl BT"/>
                <a:sym typeface="Frank Ruehl BT"/>
              </a:rPr>
              <a:t>AI</a:t>
            </a:r>
            <a:r>
              <a:rPr lang="en-US" sz="8822" spc="441">
                <a:solidFill>
                  <a:srgbClr val="2A245E"/>
                </a:solidFill>
                <a:latin typeface="Frank Ruehl BT"/>
                <a:ea typeface="Frank Ruehl BT"/>
                <a:cs typeface="Frank Ruehl BT"/>
                <a:sym typeface="Frank Ruehl BT"/>
              </a:rPr>
              <a:t>)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566" r="0" b="-14210"/>
            </a:stretch>
          </a:blipFill>
        </p:spPr>
      </p:sp>
      <p:sp>
        <p:nvSpPr>
          <p:cNvPr name="Freeform 3" id="3"/>
          <p:cNvSpPr/>
          <p:nvPr/>
        </p:nvSpPr>
        <p:spPr>
          <a:xfrm flipH="false" flipV="false" rot="0">
            <a:off x="-1154020" y="-654494"/>
            <a:ext cx="20615091" cy="11595989"/>
          </a:xfrm>
          <a:custGeom>
            <a:avLst/>
            <a:gdLst/>
            <a:ahLst/>
            <a:cxnLst/>
            <a:rect r="r" b="b" t="t" l="l"/>
            <a:pathLst>
              <a:path h="11595989" w="20615091">
                <a:moveTo>
                  <a:pt x="0" y="0"/>
                </a:moveTo>
                <a:lnTo>
                  <a:pt x="20615090" y="0"/>
                </a:lnTo>
                <a:lnTo>
                  <a:pt x="20615090" y="11595988"/>
                </a:lnTo>
                <a:lnTo>
                  <a:pt x="0" y="11595988"/>
                </a:lnTo>
                <a:lnTo>
                  <a:pt x="0" y="0"/>
                </a:lnTo>
                <a:close/>
              </a:path>
            </a:pathLst>
          </a:custGeom>
          <a:blipFill>
            <a:blip r:embed="rId3"/>
            <a:stretch>
              <a:fillRect l="0" t="0" r="0" b="0"/>
            </a:stretch>
          </a:blipFill>
        </p:spPr>
      </p:sp>
      <p:sp>
        <p:nvSpPr>
          <p:cNvPr name="TextBox 4" id="4"/>
          <p:cNvSpPr txBox="true"/>
          <p:nvPr/>
        </p:nvSpPr>
        <p:spPr>
          <a:xfrm rot="0">
            <a:off x="1060276" y="729798"/>
            <a:ext cx="7680686" cy="1184604"/>
          </a:xfrm>
          <a:prstGeom prst="rect">
            <a:avLst/>
          </a:prstGeom>
        </p:spPr>
        <p:txBody>
          <a:bodyPr anchor="t" rtlCol="false" tIns="0" lIns="0" bIns="0" rIns="0">
            <a:spAutoFit/>
          </a:bodyPr>
          <a:lstStyle/>
          <a:p>
            <a:pPr algn="l" marL="0" indent="0" lvl="0">
              <a:lnSpc>
                <a:spcPts val="9565"/>
              </a:lnSpc>
            </a:pPr>
            <a:r>
              <a:rPr lang="en-US" sz="7302" spc="-73">
                <a:solidFill>
                  <a:srgbClr val="442C58"/>
                </a:solidFill>
                <a:latin typeface="Quotes Caps"/>
                <a:ea typeface="Quotes Caps"/>
                <a:cs typeface="Quotes Caps"/>
                <a:sym typeface="Quotes Caps"/>
              </a:rPr>
              <a:t>DATASET OVERVIEW</a:t>
            </a:r>
          </a:p>
        </p:txBody>
      </p:sp>
      <p:sp>
        <p:nvSpPr>
          <p:cNvPr name="TextBox 5" id="5"/>
          <p:cNvSpPr txBox="true"/>
          <p:nvPr/>
        </p:nvSpPr>
        <p:spPr>
          <a:xfrm rot="0">
            <a:off x="1060276" y="1866776"/>
            <a:ext cx="10005088" cy="2545041"/>
          </a:xfrm>
          <a:prstGeom prst="rect">
            <a:avLst/>
          </a:prstGeom>
        </p:spPr>
        <p:txBody>
          <a:bodyPr anchor="t" rtlCol="false" tIns="0" lIns="0" bIns="0" rIns="0">
            <a:spAutoFit/>
          </a:bodyPr>
          <a:lstStyle/>
          <a:p>
            <a:pPr algn="l" marL="631843" indent="-315921" lvl="1">
              <a:lnSpc>
                <a:spcPts val="4097"/>
              </a:lnSpc>
              <a:buFont typeface="Arial"/>
              <a:buChar char="•"/>
            </a:pPr>
            <a:r>
              <a:rPr lang="en-US" b="true" sz="2926">
                <a:solidFill>
                  <a:srgbClr val="442C58"/>
                </a:solidFill>
                <a:latin typeface="Canva Sans Bold"/>
                <a:ea typeface="Canva Sans Bold"/>
                <a:cs typeface="Canva Sans Bold"/>
                <a:sym typeface="Canva Sans Bold"/>
              </a:rPr>
              <a:t>Total Classes:</a:t>
            </a:r>
            <a:r>
              <a:rPr lang="en-US" sz="2926">
                <a:solidFill>
                  <a:srgbClr val="442C58"/>
                </a:solidFill>
                <a:latin typeface="Canva Sans"/>
                <a:ea typeface="Canva Sans"/>
                <a:cs typeface="Canva Sans"/>
                <a:sym typeface="Canva Sans"/>
              </a:rPr>
              <a:t> 100</a:t>
            </a:r>
          </a:p>
          <a:p>
            <a:pPr algn="l" marL="631843" indent="-315921" lvl="1">
              <a:lnSpc>
                <a:spcPts val="4097"/>
              </a:lnSpc>
              <a:buFont typeface="Arial"/>
              <a:buChar char="•"/>
            </a:pPr>
            <a:r>
              <a:rPr lang="en-US" b="true" sz="2926">
                <a:solidFill>
                  <a:srgbClr val="442C58"/>
                </a:solidFill>
                <a:latin typeface="Canva Sans Bold"/>
                <a:ea typeface="Canva Sans Bold"/>
                <a:cs typeface="Canva Sans Bold"/>
                <a:sym typeface="Canva Sans Bold"/>
              </a:rPr>
              <a:t>Training Data:</a:t>
            </a:r>
            <a:r>
              <a:rPr lang="en-US" sz="2926">
                <a:solidFill>
                  <a:srgbClr val="442C58"/>
                </a:solidFill>
                <a:latin typeface="Canva Sans"/>
                <a:ea typeface="Canva Sans"/>
                <a:cs typeface="Canva Sans"/>
                <a:sym typeface="Canva Sans"/>
              </a:rPr>
              <a:t> 11,861 images (75%)</a:t>
            </a:r>
          </a:p>
          <a:p>
            <a:pPr algn="l" marL="631843" indent="-315921" lvl="1">
              <a:lnSpc>
                <a:spcPts val="4097"/>
              </a:lnSpc>
              <a:buFont typeface="Arial"/>
              <a:buChar char="•"/>
            </a:pPr>
            <a:r>
              <a:rPr lang="en-US" b="true" sz="2926">
                <a:solidFill>
                  <a:srgbClr val="442C58"/>
                </a:solidFill>
                <a:latin typeface="Canva Sans Bold"/>
                <a:ea typeface="Canva Sans Bold"/>
                <a:cs typeface="Canva Sans Bold"/>
                <a:sym typeface="Canva Sans Bold"/>
              </a:rPr>
              <a:t>Validation Data:</a:t>
            </a:r>
            <a:r>
              <a:rPr lang="en-US" sz="2926">
                <a:solidFill>
                  <a:srgbClr val="442C58"/>
                </a:solidFill>
                <a:latin typeface="Canva Sans"/>
                <a:ea typeface="Canva Sans"/>
                <a:cs typeface="Canva Sans"/>
                <a:sym typeface="Canva Sans"/>
              </a:rPr>
              <a:t> 2,349 images (15%)</a:t>
            </a:r>
          </a:p>
          <a:p>
            <a:pPr algn="l" marL="631843" indent="-315921" lvl="1">
              <a:lnSpc>
                <a:spcPts val="4097"/>
              </a:lnSpc>
              <a:buFont typeface="Arial"/>
              <a:buChar char="•"/>
            </a:pPr>
            <a:r>
              <a:rPr lang="en-US" b="true" sz="2926">
                <a:solidFill>
                  <a:srgbClr val="442C58"/>
                </a:solidFill>
                <a:latin typeface="Canva Sans Bold"/>
                <a:ea typeface="Canva Sans Bold"/>
                <a:cs typeface="Canva Sans Bold"/>
                <a:sym typeface="Canva Sans Bold"/>
              </a:rPr>
              <a:t>Testing Data:</a:t>
            </a:r>
            <a:r>
              <a:rPr lang="en-US" sz="2926">
                <a:solidFill>
                  <a:srgbClr val="442C58"/>
                </a:solidFill>
                <a:latin typeface="Canva Sans"/>
                <a:ea typeface="Canva Sans"/>
                <a:cs typeface="Canva Sans"/>
                <a:sym typeface="Canva Sans"/>
              </a:rPr>
              <a:t> 1,670 images (10%)</a:t>
            </a:r>
          </a:p>
          <a:p>
            <a:pPr algn="l">
              <a:lnSpc>
                <a:spcPts val="4097"/>
              </a:lnSpc>
            </a:pPr>
          </a:p>
        </p:txBody>
      </p:sp>
      <p:sp>
        <p:nvSpPr>
          <p:cNvPr name="TextBox 6" id="6"/>
          <p:cNvSpPr txBox="true"/>
          <p:nvPr/>
        </p:nvSpPr>
        <p:spPr>
          <a:xfrm rot="0">
            <a:off x="1028700" y="4276436"/>
            <a:ext cx="7158990" cy="1192656"/>
          </a:xfrm>
          <a:prstGeom prst="rect">
            <a:avLst/>
          </a:prstGeom>
        </p:spPr>
        <p:txBody>
          <a:bodyPr anchor="t" rtlCol="false" tIns="0" lIns="0" bIns="0" rIns="0">
            <a:spAutoFit/>
          </a:bodyPr>
          <a:lstStyle/>
          <a:p>
            <a:pPr algn="ctr">
              <a:lnSpc>
                <a:spcPts val="9634"/>
              </a:lnSpc>
              <a:spcBef>
                <a:spcPct val="0"/>
              </a:spcBef>
            </a:pPr>
            <a:r>
              <a:rPr lang="en-US" sz="7354" spc="-73">
                <a:solidFill>
                  <a:srgbClr val="442C58"/>
                </a:solidFill>
                <a:latin typeface="Quotes Caps"/>
                <a:ea typeface="Quotes Caps"/>
                <a:cs typeface="Quotes Caps"/>
                <a:sym typeface="Quotes Caps"/>
              </a:rPr>
              <a:t>IMAGE PREPROCESSING</a:t>
            </a:r>
          </a:p>
        </p:txBody>
      </p:sp>
      <p:sp>
        <p:nvSpPr>
          <p:cNvPr name="TextBox 7" id="7"/>
          <p:cNvSpPr txBox="true"/>
          <p:nvPr/>
        </p:nvSpPr>
        <p:spPr>
          <a:xfrm rot="0">
            <a:off x="1136845" y="5402417"/>
            <a:ext cx="8404622" cy="580390"/>
          </a:xfrm>
          <a:prstGeom prst="rect">
            <a:avLst/>
          </a:prstGeom>
        </p:spPr>
        <p:txBody>
          <a:bodyPr anchor="t" rtlCol="false" tIns="0" lIns="0" bIns="0" rIns="0">
            <a:spAutoFit/>
          </a:bodyPr>
          <a:lstStyle/>
          <a:p>
            <a:pPr algn="ctr">
              <a:lnSpc>
                <a:spcPts val="4759"/>
              </a:lnSpc>
            </a:pPr>
            <a:r>
              <a:rPr lang="en-US" sz="3399" b="true">
                <a:solidFill>
                  <a:srgbClr val="442C58"/>
                </a:solidFill>
                <a:latin typeface="Canva Sans Bold"/>
                <a:ea typeface="Canva Sans Bold"/>
                <a:cs typeface="Canva Sans Bold"/>
                <a:sym typeface="Canva Sans Bold"/>
              </a:rPr>
              <a:t>Resizing:</a:t>
            </a:r>
            <a:r>
              <a:rPr lang="en-US" sz="3399">
                <a:solidFill>
                  <a:srgbClr val="442C58"/>
                </a:solidFill>
                <a:latin typeface="Canva Sans"/>
                <a:ea typeface="Canva Sans"/>
                <a:cs typeface="Canva Sans"/>
                <a:sym typeface="Canva Sans"/>
              </a:rPr>
              <a:t> Images are resized to 256×256 .</a:t>
            </a:r>
          </a:p>
        </p:txBody>
      </p:sp>
      <p:sp>
        <p:nvSpPr>
          <p:cNvPr name="TextBox 8" id="8"/>
          <p:cNvSpPr txBox="true"/>
          <p:nvPr/>
        </p:nvSpPr>
        <p:spPr>
          <a:xfrm rot="0">
            <a:off x="1136845" y="6125682"/>
            <a:ext cx="11815660" cy="580390"/>
          </a:xfrm>
          <a:prstGeom prst="rect">
            <a:avLst/>
          </a:prstGeom>
        </p:spPr>
        <p:txBody>
          <a:bodyPr anchor="t" rtlCol="false" tIns="0" lIns="0" bIns="0" rIns="0">
            <a:spAutoFit/>
          </a:bodyPr>
          <a:lstStyle/>
          <a:p>
            <a:pPr algn="ctr">
              <a:lnSpc>
                <a:spcPts val="4759"/>
              </a:lnSpc>
            </a:pPr>
            <a:r>
              <a:rPr lang="en-US" sz="3399" b="true">
                <a:solidFill>
                  <a:srgbClr val="442C58"/>
                </a:solidFill>
                <a:latin typeface="Canva Sans Bold"/>
                <a:ea typeface="Canva Sans Bold"/>
                <a:cs typeface="Canva Sans Bold"/>
                <a:sym typeface="Canva Sans Bold"/>
              </a:rPr>
              <a:t>Normalization:</a:t>
            </a:r>
            <a:r>
              <a:rPr lang="en-US" sz="3399">
                <a:solidFill>
                  <a:srgbClr val="442C58"/>
                </a:solidFill>
                <a:latin typeface="Canva Sans"/>
                <a:ea typeface="Canva Sans"/>
                <a:cs typeface="Canva Sans"/>
                <a:sym typeface="Canva Sans"/>
              </a:rPr>
              <a:t> Pixel values are scaled to the range [0, 1].</a:t>
            </a:r>
          </a:p>
        </p:txBody>
      </p:sp>
      <p:sp>
        <p:nvSpPr>
          <p:cNvPr name="TextBox 9" id="9"/>
          <p:cNvSpPr txBox="true"/>
          <p:nvPr/>
        </p:nvSpPr>
        <p:spPr>
          <a:xfrm rot="0">
            <a:off x="1136845" y="6877205"/>
            <a:ext cx="4342642" cy="580390"/>
          </a:xfrm>
          <a:prstGeom prst="rect">
            <a:avLst/>
          </a:prstGeom>
        </p:spPr>
        <p:txBody>
          <a:bodyPr anchor="t" rtlCol="false" tIns="0" lIns="0" bIns="0" rIns="0">
            <a:spAutoFit/>
          </a:bodyPr>
          <a:lstStyle/>
          <a:p>
            <a:pPr algn="ctr">
              <a:lnSpc>
                <a:spcPts val="4759"/>
              </a:lnSpc>
            </a:pPr>
            <a:r>
              <a:rPr lang="en-US" sz="3399" b="true">
                <a:solidFill>
                  <a:srgbClr val="442C58"/>
                </a:solidFill>
                <a:latin typeface="Canva Sans Bold"/>
                <a:ea typeface="Canva Sans Bold"/>
                <a:cs typeface="Canva Sans Bold"/>
                <a:sym typeface="Canva Sans Bold"/>
              </a:rPr>
              <a:t>Data Augmentation : </a:t>
            </a:r>
          </a:p>
        </p:txBody>
      </p:sp>
      <p:sp>
        <p:nvSpPr>
          <p:cNvPr name="TextBox 10" id="10"/>
          <p:cNvSpPr txBox="true"/>
          <p:nvPr/>
        </p:nvSpPr>
        <p:spPr>
          <a:xfrm rot="0">
            <a:off x="5339156" y="6886730"/>
            <a:ext cx="3217902" cy="497840"/>
          </a:xfrm>
          <a:prstGeom prst="rect">
            <a:avLst/>
          </a:prstGeom>
        </p:spPr>
        <p:txBody>
          <a:bodyPr anchor="t" rtlCol="false" tIns="0" lIns="0" bIns="0" rIns="0">
            <a:spAutoFit/>
          </a:bodyPr>
          <a:lstStyle/>
          <a:p>
            <a:pPr algn="ctr" marL="626111" indent="-313055" lvl="1">
              <a:lnSpc>
                <a:spcPts val="4060"/>
              </a:lnSpc>
              <a:buFont typeface="Arial"/>
              <a:buChar char="•"/>
            </a:pPr>
            <a:r>
              <a:rPr lang="en-US" sz="2900">
                <a:solidFill>
                  <a:srgbClr val="442C58"/>
                </a:solidFill>
                <a:latin typeface="Canva Sans"/>
                <a:ea typeface="Canva Sans"/>
                <a:cs typeface="Canva Sans"/>
                <a:sym typeface="Canva Sans"/>
              </a:rPr>
              <a:t>Horizontal Flip</a:t>
            </a:r>
          </a:p>
        </p:txBody>
      </p:sp>
      <p:sp>
        <p:nvSpPr>
          <p:cNvPr name="TextBox 11" id="11"/>
          <p:cNvSpPr txBox="true"/>
          <p:nvPr/>
        </p:nvSpPr>
        <p:spPr>
          <a:xfrm rot="0">
            <a:off x="8852333" y="6886730"/>
            <a:ext cx="4681299" cy="497840"/>
          </a:xfrm>
          <a:prstGeom prst="rect">
            <a:avLst/>
          </a:prstGeom>
        </p:spPr>
        <p:txBody>
          <a:bodyPr anchor="t" rtlCol="false" tIns="0" lIns="0" bIns="0" rIns="0">
            <a:spAutoFit/>
          </a:bodyPr>
          <a:lstStyle/>
          <a:p>
            <a:pPr algn="ctr" marL="626111" indent="-313055" lvl="1">
              <a:lnSpc>
                <a:spcPts val="4060"/>
              </a:lnSpc>
              <a:buFont typeface="Arial"/>
              <a:buChar char="•"/>
            </a:pPr>
            <a:r>
              <a:rPr lang="en-US" sz="2900">
                <a:solidFill>
                  <a:srgbClr val="442C58"/>
                </a:solidFill>
                <a:latin typeface="Canva Sans"/>
                <a:ea typeface="Canva Sans"/>
                <a:cs typeface="Canva Sans"/>
                <a:sym typeface="Canva Sans"/>
              </a:rPr>
              <a:t>Brightness Adjustment</a:t>
            </a:r>
          </a:p>
        </p:txBody>
      </p:sp>
      <p:sp>
        <p:nvSpPr>
          <p:cNvPr name="TextBox 12" id="12"/>
          <p:cNvSpPr txBox="true"/>
          <p:nvPr/>
        </p:nvSpPr>
        <p:spPr>
          <a:xfrm rot="0">
            <a:off x="5339156" y="7504810"/>
            <a:ext cx="2029242" cy="497840"/>
          </a:xfrm>
          <a:prstGeom prst="rect">
            <a:avLst/>
          </a:prstGeom>
        </p:spPr>
        <p:txBody>
          <a:bodyPr anchor="t" rtlCol="false" tIns="0" lIns="0" bIns="0" rIns="0">
            <a:spAutoFit/>
          </a:bodyPr>
          <a:lstStyle/>
          <a:p>
            <a:pPr algn="ctr" marL="626111" indent="-313055" lvl="1">
              <a:lnSpc>
                <a:spcPts val="4060"/>
              </a:lnSpc>
              <a:buFont typeface="Arial"/>
              <a:buChar char="•"/>
            </a:pPr>
            <a:r>
              <a:rPr lang="en-US" sz="2900">
                <a:solidFill>
                  <a:srgbClr val="442C58"/>
                </a:solidFill>
                <a:latin typeface="Canva Sans"/>
                <a:ea typeface="Canva Sans"/>
                <a:cs typeface="Canva Sans"/>
                <a:sym typeface="Canva Sans"/>
              </a:rPr>
              <a:t>Shifting</a:t>
            </a:r>
          </a:p>
        </p:txBody>
      </p:sp>
      <p:sp>
        <p:nvSpPr>
          <p:cNvPr name="TextBox 13" id="13"/>
          <p:cNvSpPr txBox="true"/>
          <p:nvPr/>
        </p:nvSpPr>
        <p:spPr>
          <a:xfrm rot="0">
            <a:off x="8852333" y="7517919"/>
            <a:ext cx="2213031" cy="497840"/>
          </a:xfrm>
          <a:prstGeom prst="rect">
            <a:avLst/>
          </a:prstGeom>
        </p:spPr>
        <p:txBody>
          <a:bodyPr anchor="t" rtlCol="false" tIns="0" lIns="0" bIns="0" rIns="0">
            <a:spAutoFit/>
          </a:bodyPr>
          <a:lstStyle/>
          <a:p>
            <a:pPr algn="ctr" marL="626111" indent="-313055" lvl="1">
              <a:lnSpc>
                <a:spcPts val="4060"/>
              </a:lnSpc>
              <a:buFont typeface="Arial"/>
              <a:buChar char="•"/>
            </a:pPr>
            <a:r>
              <a:rPr lang="en-US" sz="2900">
                <a:solidFill>
                  <a:srgbClr val="442C58"/>
                </a:solidFill>
                <a:latin typeface="Canva Sans"/>
                <a:ea typeface="Canva Sans"/>
                <a:cs typeface="Canva Sans"/>
                <a:sym typeface="Canva Sans"/>
              </a:rPr>
              <a:t>Zooming</a:t>
            </a:r>
          </a:p>
        </p:txBody>
      </p:sp>
      <p:sp>
        <p:nvSpPr>
          <p:cNvPr name="TextBox 14" id="14"/>
          <p:cNvSpPr txBox="true"/>
          <p:nvPr/>
        </p:nvSpPr>
        <p:spPr>
          <a:xfrm rot="0">
            <a:off x="966009" y="8383054"/>
            <a:ext cx="15182097" cy="976630"/>
          </a:xfrm>
          <a:prstGeom prst="rect">
            <a:avLst/>
          </a:prstGeom>
        </p:spPr>
        <p:txBody>
          <a:bodyPr anchor="t" rtlCol="false" tIns="0" lIns="0" bIns="0" rIns="0">
            <a:spAutoFit/>
          </a:bodyPr>
          <a:lstStyle/>
          <a:p>
            <a:pPr algn="ctr">
              <a:lnSpc>
                <a:spcPts val="3919"/>
              </a:lnSpc>
            </a:pPr>
            <a:r>
              <a:rPr lang="en-US" sz="2799" b="true">
                <a:solidFill>
                  <a:srgbClr val="442C58"/>
                </a:solidFill>
                <a:latin typeface="Canva Sans Bold"/>
                <a:ea typeface="Canva Sans Bold"/>
                <a:cs typeface="Canva Sans Bold"/>
                <a:sym typeface="Canva Sans Bold"/>
              </a:rPr>
              <a:t>Note that after data augmentation, the total number of training images processed over 50 epochs is 593,050.</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640602" y="2060144"/>
            <a:ext cx="10044566" cy="6968417"/>
          </a:xfrm>
          <a:custGeom>
            <a:avLst/>
            <a:gdLst/>
            <a:ahLst/>
            <a:cxnLst/>
            <a:rect r="r" b="b" t="t" l="l"/>
            <a:pathLst>
              <a:path h="6968417" w="10044566">
                <a:moveTo>
                  <a:pt x="0" y="0"/>
                </a:moveTo>
                <a:lnTo>
                  <a:pt x="10044566" y="0"/>
                </a:lnTo>
                <a:lnTo>
                  <a:pt x="10044566" y="6968418"/>
                </a:lnTo>
                <a:lnTo>
                  <a:pt x="0" y="6968418"/>
                </a:lnTo>
                <a:lnTo>
                  <a:pt x="0" y="0"/>
                </a:lnTo>
                <a:close/>
              </a:path>
            </a:pathLst>
          </a:custGeom>
          <a:blipFill>
            <a:blip r:embed="rId3"/>
            <a:stretch>
              <a:fillRect l="0" t="0" r="0" b="0"/>
            </a:stretch>
          </a:blipFill>
        </p:spPr>
      </p:sp>
      <p:sp>
        <p:nvSpPr>
          <p:cNvPr name="TextBox 4" id="4"/>
          <p:cNvSpPr txBox="true"/>
          <p:nvPr/>
        </p:nvSpPr>
        <p:spPr>
          <a:xfrm rot="0">
            <a:off x="4329714" y="619584"/>
            <a:ext cx="9628571" cy="1104392"/>
          </a:xfrm>
          <a:prstGeom prst="rect">
            <a:avLst/>
          </a:prstGeom>
        </p:spPr>
        <p:txBody>
          <a:bodyPr anchor="t" rtlCol="false" tIns="0" lIns="0" bIns="0" rIns="0">
            <a:spAutoFit/>
          </a:bodyPr>
          <a:lstStyle/>
          <a:p>
            <a:pPr algn="l" marL="0" indent="0" lvl="0">
              <a:lnSpc>
                <a:spcPts val="8979"/>
              </a:lnSpc>
            </a:pPr>
            <a:r>
              <a:rPr lang="en-US" sz="6854" spc="-68">
                <a:solidFill>
                  <a:srgbClr val="442C58"/>
                </a:solidFill>
                <a:latin typeface="Quotes Caps"/>
                <a:ea typeface="Quotes Caps"/>
                <a:cs typeface="Quotes Caps"/>
                <a:sym typeface="Quotes Caps"/>
              </a:rPr>
              <a:t>MODEL ARCHITECTURE :</a:t>
            </a:r>
          </a:p>
        </p:txBody>
      </p:sp>
      <p:sp>
        <p:nvSpPr>
          <p:cNvPr name="TextBox 5" id="5"/>
          <p:cNvSpPr txBox="true"/>
          <p:nvPr/>
        </p:nvSpPr>
        <p:spPr>
          <a:xfrm rot="0">
            <a:off x="698668" y="2823542"/>
            <a:ext cx="7262093" cy="418084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442C58"/>
                </a:solidFill>
                <a:latin typeface="Canva Sans Bold"/>
                <a:ea typeface="Canva Sans Bold"/>
                <a:cs typeface="Canva Sans Bold"/>
                <a:sym typeface="Canva Sans Bold"/>
              </a:rPr>
              <a:t>Mo</a:t>
            </a:r>
            <a:r>
              <a:rPr lang="en-US" b="true" sz="3399">
                <a:solidFill>
                  <a:srgbClr val="442C58"/>
                </a:solidFill>
                <a:latin typeface="Canva Sans Bold"/>
                <a:ea typeface="Canva Sans Bold"/>
                <a:cs typeface="Canva Sans Bold"/>
                <a:sym typeface="Canva Sans Bold"/>
              </a:rPr>
              <a:t>del Used:</a:t>
            </a:r>
            <a:r>
              <a:rPr lang="en-US" sz="3399">
                <a:solidFill>
                  <a:srgbClr val="442C58"/>
                </a:solidFill>
                <a:latin typeface="Canva Sans"/>
                <a:ea typeface="Canva Sans"/>
                <a:cs typeface="Canva Sans"/>
                <a:sym typeface="Canva Sans"/>
              </a:rPr>
              <a:t> YOLOv11x, a cutting-edge, extra-large object detection model known for its high accuracy and real-time performance on complex visual tasks.</a:t>
            </a:r>
          </a:p>
          <a:p>
            <a:pPr algn="l">
              <a:lnSpc>
                <a:spcPts val="4759"/>
              </a:lnSpc>
            </a:pPr>
          </a:p>
        </p:txBody>
      </p:sp>
      <p:sp>
        <p:nvSpPr>
          <p:cNvPr name="TextBox 6" id="6"/>
          <p:cNvSpPr txBox="true"/>
          <p:nvPr/>
        </p:nvSpPr>
        <p:spPr>
          <a:xfrm rot="0">
            <a:off x="698668" y="6662778"/>
            <a:ext cx="9822323" cy="11804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442C58"/>
                </a:solidFill>
                <a:latin typeface="Canva Sans Bold"/>
                <a:ea typeface="Canva Sans Bold"/>
                <a:cs typeface="Canva Sans Bold"/>
                <a:sym typeface="Canva Sans Bold"/>
              </a:rPr>
              <a:t>parameters</a:t>
            </a:r>
            <a:r>
              <a:rPr lang="en-US" b="true" sz="3399">
                <a:solidFill>
                  <a:srgbClr val="442C58"/>
                </a:solidFill>
                <a:latin typeface="Canva Sans Bold"/>
                <a:ea typeface="Canva Sans Bold"/>
                <a:cs typeface="Canva Sans Bold"/>
                <a:sym typeface="Canva Sans Bold"/>
              </a:rPr>
              <a:t>:</a:t>
            </a:r>
            <a:r>
              <a:rPr lang="en-US" sz="3399">
                <a:solidFill>
                  <a:srgbClr val="442C58"/>
                </a:solidFill>
                <a:latin typeface="Canva Sans"/>
                <a:ea typeface="Canva Sans"/>
                <a:cs typeface="Canva Sans"/>
                <a:sym typeface="Canva Sans"/>
              </a:rPr>
              <a:t> 56.9 million</a:t>
            </a:r>
          </a:p>
          <a:p>
            <a:pPr algn="l">
              <a:lnSpc>
                <a:spcPts val="4759"/>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4262" y="2420"/>
            <a:ext cx="19872262" cy="11178147"/>
          </a:xfrm>
          <a:custGeom>
            <a:avLst/>
            <a:gdLst/>
            <a:ahLst/>
            <a:cxnLst/>
            <a:rect r="r" b="b" t="t" l="l"/>
            <a:pathLst>
              <a:path h="11178147" w="19872262">
                <a:moveTo>
                  <a:pt x="0" y="0"/>
                </a:moveTo>
                <a:lnTo>
                  <a:pt x="19872262" y="0"/>
                </a:lnTo>
                <a:lnTo>
                  <a:pt x="19872262" y="11178148"/>
                </a:lnTo>
                <a:lnTo>
                  <a:pt x="0" y="11178148"/>
                </a:lnTo>
                <a:lnTo>
                  <a:pt x="0" y="0"/>
                </a:lnTo>
                <a:close/>
              </a:path>
            </a:pathLst>
          </a:custGeom>
          <a:blipFill>
            <a:blip r:embed="rId2"/>
            <a:stretch>
              <a:fillRect l="0" t="0" r="0" b="0"/>
            </a:stretch>
          </a:blipFill>
        </p:spPr>
      </p:sp>
      <p:sp>
        <p:nvSpPr>
          <p:cNvPr name="Freeform 3" id="3"/>
          <p:cNvSpPr/>
          <p:nvPr/>
        </p:nvSpPr>
        <p:spPr>
          <a:xfrm flipH="false" flipV="false" rot="0">
            <a:off x="8705415" y="1469904"/>
            <a:ext cx="8069776" cy="6597042"/>
          </a:xfrm>
          <a:custGeom>
            <a:avLst/>
            <a:gdLst/>
            <a:ahLst/>
            <a:cxnLst/>
            <a:rect r="r" b="b" t="t" l="l"/>
            <a:pathLst>
              <a:path h="6597042" w="8069776">
                <a:moveTo>
                  <a:pt x="0" y="0"/>
                </a:moveTo>
                <a:lnTo>
                  <a:pt x="8069776" y="0"/>
                </a:lnTo>
                <a:lnTo>
                  <a:pt x="8069776" y="6597042"/>
                </a:lnTo>
                <a:lnTo>
                  <a:pt x="0" y="6597042"/>
                </a:lnTo>
                <a:lnTo>
                  <a:pt x="0" y="0"/>
                </a:lnTo>
                <a:close/>
              </a:path>
            </a:pathLst>
          </a:custGeom>
          <a:blipFill>
            <a:blip r:embed="rId3"/>
            <a:stretch>
              <a:fillRect l="0" t="0" r="0" b="0"/>
            </a:stretch>
          </a:blipFill>
        </p:spPr>
      </p:sp>
      <p:sp>
        <p:nvSpPr>
          <p:cNvPr name="TextBox 4" id="4"/>
          <p:cNvSpPr txBox="true"/>
          <p:nvPr/>
        </p:nvSpPr>
        <p:spPr>
          <a:xfrm rot="0">
            <a:off x="2345713" y="2916153"/>
            <a:ext cx="4306569" cy="580390"/>
          </a:xfrm>
          <a:prstGeom prst="rect">
            <a:avLst/>
          </a:prstGeom>
        </p:spPr>
        <p:txBody>
          <a:bodyPr anchor="t" rtlCol="false" tIns="0" lIns="0" bIns="0" rIns="0">
            <a:spAutoFit/>
          </a:bodyPr>
          <a:lstStyle/>
          <a:p>
            <a:pPr algn="l">
              <a:lnSpc>
                <a:spcPts val="4759"/>
              </a:lnSpc>
            </a:pPr>
            <a:r>
              <a:rPr lang="en-US" b="true" sz="3399" strike="noStrike" u="none">
                <a:solidFill>
                  <a:srgbClr val="2A245E"/>
                </a:solidFill>
                <a:latin typeface="Canva Sans Bold"/>
                <a:ea typeface="Canva Sans Bold"/>
                <a:cs typeface="Canva Sans Bold"/>
                <a:sym typeface="Canva Sans Bold"/>
              </a:rPr>
              <a:t>Validation Accuracy</a:t>
            </a:r>
          </a:p>
        </p:txBody>
      </p:sp>
      <p:sp>
        <p:nvSpPr>
          <p:cNvPr name="TextBox 5" id="5"/>
          <p:cNvSpPr txBox="true"/>
          <p:nvPr/>
        </p:nvSpPr>
        <p:spPr>
          <a:xfrm rot="0">
            <a:off x="2345713" y="5011104"/>
            <a:ext cx="3616669" cy="580390"/>
          </a:xfrm>
          <a:prstGeom prst="rect">
            <a:avLst/>
          </a:prstGeom>
        </p:spPr>
        <p:txBody>
          <a:bodyPr anchor="t" rtlCol="false" tIns="0" lIns="0" bIns="0" rIns="0">
            <a:spAutoFit/>
          </a:bodyPr>
          <a:lstStyle/>
          <a:p>
            <a:pPr algn="l">
              <a:lnSpc>
                <a:spcPts val="4759"/>
              </a:lnSpc>
            </a:pPr>
            <a:r>
              <a:rPr lang="en-US" b="true" sz="3399">
                <a:solidFill>
                  <a:srgbClr val="2A245E"/>
                </a:solidFill>
                <a:latin typeface="Canva Sans Bold"/>
                <a:ea typeface="Canva Sans Bold"/>
                <a:cs typeface="Canva Sans Bold"/>
                <a:sym typeface="Canva Sans Bold"/>
              </a:rPr>
              <a:t>Testing</a:t>
            </a:r>
            <a:r>
              <a:rPr lang="en-US" b="true" sz="3399" strike="noStrike" u="none">
                <a:solidFill>
                  <a:srgbClr val="2A245E"/>
                </a:solidFill>
                <a:latin typeface="Canva Sans Bold"/>
                <a:ea typeface="Canva Sans Bold"/>
                <a:cs typeface="Canva Sans Bold"/>
                <a:sym typeface="Canva Sans Bold"/>
              </a:rPr>
              <a:t> Accuracy</a:t>
            </a:r>
          </a:p>
        </p:txBody>
      </p:sp>
      <p:sp>
        <p:nvSpPr>
          <p:cNvPr name="TextBox 6" id="6"/>
          <p:cNvSpPr txBox="true"/>
          <p:nvPr/>
        </p:nvSpPr>
        <p:spPr>
          <a:xfrm rot="0">
            <a:off x="1836163" y="4057883"/>
            <a:ext cx="4788694" cy="580390"/>
          </a:xfrm>
          <a:prstGeom prst="rect">
            <a:avLst/>
          </a:prstGeom>
        </p:spPr>
        <p:txBody>
          <a:bodyPr anchor="t" rtlCol="false" tIns="0" lIns="0" bIns="0" rIns="0">
            <a:spAutoFit/>
          </a:bodyPr>
          <a:lstStyle/>
          <a:p>
            <a:pPr algn="l">
              <a:lnSpc>
                <a:spcPts val="4759"/>
              </a:lnSpc>
            </a:pPr>
            <a:r>
              <a:rPr lang="en-US" sz="3399">
                <a:solidFill>
                  <a:srgbClr val="442C58"/>
                </a:solidFill>
                <a:latin typeface="Canva Sans"/>
                <a:ea typeface="Canva Sans"/>
                <a:cs typeface="Canva Sans"/>
                <a:sym typeface="Canva Sans"/>
              </a:rPr>
              <a:t>Top-5 </a:t>
            </a:r>
            <a:r>
              <a:rPr lang="en-US" sz="3399" strike="noStrike" u="none">
                <a:solidFill>
                  <a:srgbClr val="442C58"/>
                </a:solidFill>
                <a:latin typeface="Canva Sans"/>
                <a:ea typeface="Canva Sans"/>
                <a:cs typeface="Canva Sans"/>
                <a:sym typeface="Canva Sans"/>
              </a:rPr>
              <a:t>Accuracy: 99.</a:t>
            </a:r>
            <a:r>
              <a:rPr lang="en-US" sz="3399" strike="noStrike" u="none">
                <a:solidFill>
                  <a:srgbClr val="442C58"/>
                </a:solidFill>
                <a:latin typeface="Canva Sans"/>
                <a:ea typeface="Canva Sans"/>
                <a:cs typeface="Canva Sans"/>
                <a:sym typeface="Canva Sans"/>
              </a:rPr>
              <a:t>9</a:t>
            </a:r>
            <a:r>
              <a:rPr lang="en-US" sz="3399" strike="noStrike" u="none">
                <a:solidFill>
                  <a:srgbClr val="442C58"/>
                </a:solidFill>
                <a:latin typeface="Canva Sans"/>
                <a:ea typeface="Canva Sans"/>
                <a:cs typeface="Canva Sans"/>
                <a:sym typeface="Canva Sans"/>
              </a:rPr>
              <a:t>%</a:t>
            </a:r>
          </a:p>
        </p:txBody>
      </p:sp>
      <p:sp>
        <p:nvSpPr>
          <p:cNvPr name="TextBox 7" id="7"/>
          <p:cNvSpPr txBox="true"/>
          <p:nvPr/>
        </p:nvSpPr>
        <p:spPr>
          <a:xfrm rot="0">
            <a:off x="1836163" y="3487018"/>
            <a:ext cx="4682252" cy="580390"/>
          </a:xfrm>
          <a:prstGeom prst="rect">
            <a:avLst/>
          </a:prstGeom>
        </p:spPr>
        <p:txBody>
          <a:bodyPr anchor="t" rtlCol="false" tIns="0" lIns="0" bIns="0" rIns="0">
            <a:spAutoFit/>
          </a:bodyPr>
          <a:lstStyle/>
          <a:p>
            <a:pPr algn="l">
              <a:lnSpc>
                <a:spcPts val="4759"/>
              </a:lnSpc>
            </a:pPr>
            <a:r>
              <a:rPr lang="en-US" sz="3399">
                <a:solidFill>
                  <a:srgbClr val="442C58"/>
                </a:solidFill>
                <a:latin typeface="Canva Sans"/>
                <a:ea typeface="Canva Sans"/>
                <a:cs typeface="Canva Sans"/>
                <a:sym typeface="Canva Sans"/>
              </a:rPr>
              <a:t>Top-1 </a:t>
            </a:r>
            <a:r>
              <a:rPr lang="en-US" sz="3399" strike="noStrike" u="none">
                <a:solidFill>
                  <a:srgbClr val="442C58"/>
                </a:solidFill>
                <a:latin typeface="Canva Sans"/>
                <a:ea typeface="Canva Sans"/>
                <a:cs typeface="Canva Sans"/>
                <a:sym typeface="Canva Sans"/>
              </a:rPr>
              <a:t>Accuracy: 9</a:t>
            </a:r>
            <a:r>
              <a:rPr lang="en-US" sz="3399" strike="noStrike" u="none">
                <a:solidFill>
                  <a:srgbClr val="442C58"/>
                </a:solidFill>
                <a:latin typeface="Canva Sans"/>
                <a:ea typeface="Canva Sans"/>
                <a:cs typeface="Canva Sans"/>
                <a:sym typeface="Canva Sans"/>
              </a:rPr>
              <a:t>8.7</a:t>
            </a:r>
            <a:r>
              <a:rPr lang="en-US" sz="3399" strike="noStrike" u="none">
                <a:solidFill>
                  <a:srgbClr val="442C58"/>
                </a:solidFill>
                <a:latin typeface="Canva Sans"/>
                <a:ea typeface="Canva Sans"/>
                <a:cs typeface="Canva Sans"/>
                <a:sym typeface="Canva Sans"/>
              </a:rPr>
              <a:t>%</a:t>
            </a:r>
          </a:p>
        </p:txBody>
      </p:sp>
      <p:sp>
        <p:nvSpPr>
          <p:cNvPr name="TextBox 8" id="8"/>
          <p:cNvSpPr txBox="true"/>
          <p:nvPr/>
        </p:nvSpPr>
        <p:spPr>
          <a:xfrm rot="0">
            <a:off x="1862784" y="6029325"/>
            <a:ext cx="4772025" cy="580390"/>
          </a:xfrm>
          <a:prstGeom prst="rect">
            <a:avLst/>
          </a:prstGeom>
        </p:spPr>
        <p:txBody>
          <a:bodyPr anchor="t" rtlCol="false" tIns="0" lIns="0" bIns="0" rIns="0">
            <a:spAutoFit/>
          </a:bodyPr>
          <a:lstStyle/>
          <a:p>
            <a:pPr algn="l">
              <a:lnSpc>
                <a:spcPts val="4759"/>
              </a:lnSpc>
            </a:pPr>
            <a:r>
              <a:rPr lang="en-US" sz="3399">
                <a:solidFill>
                  <a:srgbClr val="442C58"/>
                </a:solidFill>
                <a:latin typeface="Canva Sans"/>
                <a:ea typeface="Canva Sans"/>
                <a:cs typeface="Canva Sans"/>
                <a:sym typeface="Canva Sans"/>
              </a:rPr>
              <a:t>Top-5 </a:t>
            </a:r>
            <a:r>
              <a:rPr lang="en-US" sz="3399" strike="noStrike" u="none">
                <a:solidFill>
                  <a:srgbClr val="442C58"/>
                </a:solidFill>
                <a:latin typeface="Canva Sans"/>
                <a:ea typeface="Canva Sans"/>
                <a:cs typeface="Canva Sans"/>
                <a:sym typeface="Canva Sans"/>
              </a:rPr>
              <a:t>Accuracy: 99.</a:t>
            </a:r>
            <a:r>
              <a:rPr lang="en-US" sz="3399" strike="noStrike" u="none">
                <a:solidFill>
                  <a:srgbClr val="442C58"/>
                </a:solidFill>
                <a:latin typeface="Canva Sans"/>
                <a:ea typeface="Canva Sans"/>
                <a:cs typeface="Canva Sans"/>
                <a:sym typeface="Canva Sans"/>
              </a:rPr>
              <a:t>8</a:t>
            </a:r>
            <a:r>
              <a:rPr lang="en-US" sz="3399" strike="noStrike" u="none">
                <a:solidFill>
                  <a:srgbClr val="442C58"/>
                </a:solidFill>
                <a:latin typeface="Canva Sans"/>
                <a:ea typeface="Canva Sans"/>
                <a:cs typeface="Canva Sans"/>
                <a:sym typeface="Canva Sans"/>
              </a:rPr>
              <a:t>%</a:t>
            </a:r>
          </a:p>
        </p:txBody>
      </p:sp>
      <p:sp>
        <p:nvSpPr>
          <p:cNvPr name="TextBox 9" id="9"/>
          <p:cNvSpPr txBox="true"/>
          <p:nvPr/>
        </p:nvSpPr>
        <p:spPr>
          <a:xfrm rot="0">
            <a:off x="1862784" y="5524819"/>
            <a:ext cx="4719757" cy="580390"/>
          </a:xfrm>
          <a:prstGeom prst="rect">
            <a:avLst/>
          </a:prstGeom>
        </p:spPr>
        <p:txBody>
          <a:bodyPr anchor="t" rtlCol="false" tIns="0" lIns="0" bIns="0" rIns="0">
            <a:spAutoFit/>
          </a:bodyPr>
          <a:lstStyle/>
          <a:p>
            <a:pPr algn="l">
              <a:lnSpc>
                <a:spcPts val="4759"/>
              </a:lnSpc>
            </a:pPr>
            <a:r>
              <a:rPr lang="en-US" sz="3399">
                <a:solidFill>
                  <a:srgbClr val="442C58"/>
                </a:solidFill>
                <a:latin typeface="Canva Sans"/>
                <a:ea typeface="Canva Sans"/>
                <a:cs typeface="Canva Sans"/>
                <a:sym typeface="Canva Sans"/>
              </a:rPr>
              <a:t>Top-1 </a:t>
            </a:r>
            <a:r>
              <a:rPr lang="en-US" sz="3399" strike="noStrike" u="none">
                <a:solidFill>
                  <a:srgbClr val="442C58"/>
                </a:solidFill>
                <a:latin typeface="Canva Sans"/>
                <a:ea typeface="Canva Sans"/>
                <a:cs typeface="Canva Sans"/>
                <a:sym typeface="Canva Sans"/>
              </a:rPr>
              <a:t>Accuracy: 98.</a:t>
            </a:r>
            <a:r>
              <a:rPr lang="en-US" sz="3399" strike="noStrike" u="none">
                <a:solidFill>
                  <a:srgbClr val="442C58"/>
                </a:solidFill>
                <a:latin typeface="Canva Sans"/>
                <a:ea typeface="Canva Sans"/>
                <a:cs typeface="Canva Sans"/>
                <a:sym typeface="Canva Sans"/>
              </a:rPr>
              <a:t>3</a:t>
            </a:r>
            <a:r>
              <a:rPr lang="en-US" sz="3399" strike="noStrike" u="none">
                <a:solidFill>
                  <a:srgbClr val="442C58"/>
                </a:solidFill>
                <a:latin typeface="Canva Sans"/>
                <a:ea typeface="Canva Sans"/>
                <a:cs typeface="Canva Sans"/>
                <a:sym typeface="Canva Sans"/>
              </a:rPr>
              <a:t>%</a:t>
            </a:r>
          </a:p>
        </p:txBody>
      </p:sp>
      <p:sp>
        <p:nvSpPr>
          <p:cNvPr name="TextBox 10" id="10"/>
          <p:cNvSpPr txBox="true"/>
          <p:nvPr/>
        </p:nvSpPr>
        <p:spPr>
          <a:xfrm rot="0">
            <a:off x="875267" y="1359895"/>
            <a:ext cx="7830148" cy="1060958"/>
          </a:xfrm>
          <a:prstGeom prst="rect">
            <a:avLst/>
          </a:prstGeom>
        </p:spPr>
        <p:txBody>
          <a:bodyPr anchor="t" rtlCol="false" tIns="0" lIns="0" bIns="0" rIns="0">
            <a:spAutoFit/>
          </a:bodyPr>
          <a:lstStyle/>
          <a:p>
            <a:pPr algn="l" marL="0" indent="0" lvl="0">
              <a:lnSpc>
                <a:spcPts val="8586"/>
              </a:lnSpc>
            </a:pPr>
            <a:r>
              <a:rPr lang="en-US" sz="6554" spc="-65">
                <a:solidFill>
                  <a:srgbClr val="442C58"/>
                </a:solidFill>
                <a:latin typeface="Quotes Caps"/>
                <a:ea typeface="Quotes Caps"/>
                <a:cs typeface="Quotes Caps"/>
                <a:sym typeface="Quotes Caps"/>
              </a:rPr>
              <a:t>ACCURACY OF YOLOV11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5729" y="-865985"/>
            <a:ext cx="20685518" cy="11635604"/>
          </a:xfrm>
          <a:custGeom>
            <a:avLst/>
            <a:gdLst/>
            <a:ahLst/>
            <a:cxnLst/>
            <a:rect r="r" b="b" t="t" l="l"/>
            <a:pathLst>
              <a:path h="11635604" w="20685518">
                <a:moveTo>
                  <a:pt x="0" y="0"/>
                </a:moveTo>
                <a:lnTo>
                  <a:pt x="20685518" y="0"/>
                </a:lnTo>
                <a:lnTo>
                  <a:pt x="20685518" y="11635604"/>
                </a:lnTo>
                <a:lnTo>
                  <a:pt x="0" y="11635604"/>
                </a:lnTo>
                <a:lnTo>
                  <a:pt x="0" y="0"/>
                </a:lnTo>
                <a:close/>
              </a:path>
            </a:pathLst>
          </a:custGeom>
          <a:blipFill>
            <a:blip r:embed="rId2"/>
            <a:stretch>
              <a:fillRect l="0" t="0" r="0" b="0"/>
            </a:stretch>
          </a:blipFill>
        </p:spPr>
      </p:sp>
      <p:sp>
        <p:nvSpPr>
          <p:cNvPr name="Freeform 3" id="3"/>
          <p:cNvSpPr/>
          <p:nvPr/>
        </p:nvSpPr>
        <p:spPr>
          <a:xfrm flipH="false" flipV="false" rot="0">
            <a:off x="2039209" y="2662849"/>
            <a:ext cx="14209582" cy="3428062"/>
          </a:xfrm>
          <a:custGeom>
            <a:avLst/>
            <a:gdLst/>
            <a:ahLst/>
            <a:cxnLst/>
            <a:rect r="r" b="b" t="t" l="l"/>
            <a:pathLst>
              <a:path h="3428062" w="14209582">
                <a:moveTo>
                  <a:pt x="0" y="0"/>
                </a:moveTo>
                <a:lnTo>
                  <a:pt x="14209582" y="0"/>
                </a:lnTo>
                <a:lnTo>
                  <a:pt x="14209582" y="3428062"/>
                </a:lnTo>
                <a:lnTo>
                  <a:pt x="0" y="3428062"/>
                </a:lnTo>
                <a:lnTo>
                  <a:pt x="0" y="0"/>
                </a:lnTo>
                <a:close/>
              </a:path>
            </a:pathLst>
          </a:custGeom>
          <a:blipFill>
            <a:blip r:embed="rId3"/>
            <a:stretch>
              <a:fillRect l="0" t="0" r="0" b="0"/>
            </a:stretch>
          </a:blipFill>
        </p:spPr>
      </p:sp>
      <p:sp>
        <p:nvSpPr>
          <p:cNvPr name="TextBox 4" id="4"/>
          <p:cNvSpPr txBox="true"/>
          <p:nvPr/>
        </p:nvSpPr>
        <p:spPr>
          <a:xfrm rot="0">
            <a:off x="1313852" y="962025"/>
            <a:ext cx="7830148" cy="1060958"/>
          </a:xfrm>
          <a:prstGeom prst="rect">
            <a:avLst/>
          </a:prstGeom>
        </p:spPr>
        <p:txBody>
          <a:bodyPr anchor="t" rtlCol="false" tIns="0" lIns="0" bIns="0" rIns="0">
            <a:spAutoFit/>
          </a:bodyPr>
          <a:lstStyle/>
          <a:p>
            <a:pPr algn="l" marL="0" indent="0" lvl="0">
              <a:lnSpc>
                <a:spcPts val="8586"/>
              </a:lnSpc>
            </a:pPr>
            <a:r>
              <a:rPr lang="en-US" sz="6554" spc="-65">
                <a:solidFill>
                  <a:srgbClr val="442C58"/>
                </a:solidFill>
                <a:latin typeface="Quotes Caps"/>
                <a:ea typeface="Quotes Caps"/>
                <a:cs typeface="Quotes Caps"/>
                <a:sym typeface="Quotes Caps"/>
              </a:rPr>
              <a:t>MODEL COMPARISON:</a:t>
            </a:r>
          </a:p>
        </p:txBody>
      </p:sp>
      <p:sp>
        <p:nvSpPr>
          <p:cNvPr name="TextBox 5" id="5"/>
          <p:cNvSpPr txBox="true"/>
          <p:nvPr/>
        </p:nvSpPr>
        <p:spPr>
          <a:xfrm rot="0">
            <a:off x="2039209" y="7010370"/>
            <a:ext cx="14209582" cy="1047750"/>
          </a:xfrm>
          <a:prstGeom prst="rect">
            <a:avLst/>
          </a:prstGeom>
        </p:spPr>
        <p:txBody>
          <a:bodyPr anchor="t" rtlCol="false" tIns="0" lIns="0" bIns="0" rIns="0">
            <a:spAutoFit/>
          </a:bodyPr>
          <a:lstStyle/>
          <a:p>
            <a:pPr algn="ctr">
              <a:lnSpc>
                <a:spcPts val="4200"/>
              </a:lnSpc>
            </a:pPr>
            <a:r>
              <a:rPr lang="en-US" sz="3000">
                <a:solidFill>
                  <a:srgbClr val="442C58"/>
                </a:solidFill>
                <a:latin typeface="Canva Sans"/>
                <a:ea typeface="Canva Sans"/>
                <a:cs typeface="Canva Sans"/>
                <a:sym typeface="Canva Sans"/>
              </a:rPr>
              <a:t>YOLOv11n is ideal for mobile apps due to its lightweight design, enabling fast, real-time inference with minimal resources.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654528" y="100910"/>
            <a:ext cx="19563232" cy="11004318"/>
          </a:xfrm>
          <a:custGeom>
            <a:avLst/>
            <a:gdLst/>
            <a:ahLst/>
            <a:cxnLst/>
            <a:rect r="r" b="b" t="t" l="l"/>
            <a:pathLst>
              <a:path h="11004318" w="19563232">
                <a:moveTo>
                  <a:pt x="0" y="0"/>
                </a:moveTo>
                <a:lnTo>
                  <a:pt x="19563232" y="0"/>
                </a:lnTo>
                <a:lnTo>
                  <a:pt x="19563232" y="11004318"/>
                </a:lnTo>
                <a:lnTo>
                  <a:pt x="0" y="11004318"/>
                </a:lnTo>
                <a:lnTo>
                  <a:pt x="0" y="0"/>
                </a:lnTo>
                <a:close/>
              </a:path>
            </a:pathLst>
          </a:custGeom>
          <a:blipFill>
            <a:blip r:embed="rId2"/>
            <a:stretch>
              <a:fillRect l="0" t="0" r="0" b="0"/>
            </a:stretch>
          </a:blipFill>
        </p:spPr>
      </p:sp>
      <p:sp>
        <p:nvSpPr>
          <p:cNvPr name="Freeform 3" id="3"/>
          <p:cNvSpPr/>
          <p:nvPr/>
        </p:nvSpPr>
        <p:spPr>
          <a:xfrm flipH="false" flipV="false" rot="-491792">
            <a:off x="13758957" y="3927060"/>
            <a:ext cx="1860735" cy="1048778"/>
          </a:xfrm>
          <a:custGeom>
            <a:avLst/>
            <a:gdLst/>
            <a:ahLst/>
            <a:cxnLst/>
            <a:rect r="r" b="b" t="t" l="l"/>
            <a:pathLst>
              <a:path h="1048778" w="1860735">
                <a:moveTo>
                  <a:pt x="0" y="0"/>
                </a:moveTo>
                <a:lnTo>
                  <a:pt x="1860735" y="0"/>
                </a:lnTo>
                <a:lnTo>
                  <a:pt x="1860735" y="1048778"/>
                </a:lnTo>
                <a:lnTo>
                  <a:pt x="0" y="10487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5458743"/>
            <a:ext cx="16230600" cy="4558094"/>
          </a:xfrm>
          <a:custGeom>
            <a:avLst/>
            <a:gdLst/>
            <a:ahLst/>
            <a:cxnLst/>
            <a:rect r="r" b="b" t="t" l="l"/>
            <a:pathLst>
              <a:path h="4558094" w="16230600">
                <a:moveTo>
                  <a:pt x="0" y="0"/>
                </a:moveTo>
                <a:lnTo>
                  <a:pt x="16230600" y="0"/>
                </a:lnTo>
                <a:lnTo>
                  <a:pt x="16230600" y="4558093"/>
                </a:lnTo>
                <a:lnTo>
                  <a:pt x="0" y="4558093"/>
                </a:lnTo>
                <a:lnTo>
                  <a:pt x="0" y="0"/>
                </a:lnTo>
                <a:close/>
              </a:path>
            </a:pathLst>
          </a:custGeom>
          <a:blipFill>
            <a:blip r:embed="rId5"/>
            <a:stretch>
              <a:fillRect l="0" t="0" r="0" b="0"/>
            </a:stretch>
          </a:blipFill>
        </p:spPr>
      </p:sp>
      <p:sp>
        <p:nvSpPr>
          <p:cNvPr name="TextBox 5" id="5"/>
          <p:cNvSpPr txBox="true"/>
          <p:nvPr/>
        </p:nvSpPr>
        <p:spPr>
          <a:xfrm rot="0">
            <a:off x="4584875" y="3650323"/>
            <a:ext cx="9084426" cy="1493177"/>
          </a:xfrm>
          <a:prstGeom prst="rect">
            <a:avLst/>
          </a:prstGeom>
        </p:spPr>
        <p:txBody>
          <a:bodyPr anchor="t" rtlCol="false" tIns="0" lIns="0" bIns="0" rIns="0">
            <a:spAutoFit/>
          </a:bodyPr>
          <a:lstStyle/>
          <a:p>
            <a:pPr algn="r">
              <a:lnSpc>
                <a:spcPts val="12198"/>
              </a:lnSpc>
            </a:pPr>
            <a:r>
              <a:rPr lang="en-US" sz="8713" spc="435">
                <a:solidFill>
                  <a:srgbClr val="FFB2AA"/>
                </a:solidFill>
                <a:latin typeface="Frank Ruehl BT"/>
                <a:ea typeface="Frank Ruehl BT"/>
                <a:cs typeface="Frank Ruehl BT"/>
                <a:sym typeface="Frank Ruehl BT"/>
              </a:rPr>
              <a:t>13-</a:t>
            </a:r>
            <a:r>
              <a:rPr lang="en-US" sz="8713" spc="435">
                <a:solidFill>
                  <a:srgbClr val="442C58"/>
                </a:solidFill>
                <a:latin typeface="Frank Ruehl BT"/>
                <a:ea typeface="Frank Ruehl BT"/>
                <a:cs typeface="Frank Ruehl BT"/>
                <a:sym typeface="Frank Ruehl BT"/>
              </a:rPr>
              <a:t>Technology    </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34473"/>
            <a:ext cx="18527063" cy="10421473"/>
          </a:xfrm>
          <a:custGeom>
            <a:avLst/>
            <a:gdLst/>
            <a:ahLst/>
            <a:cxnLst/>
            <a:rect r="r" b="b" t="t" l="l"/>
            <a:pathLst>
              <a:path h="10421473" w="18527063">
                <a:moveTo>
                  <a:pt x="0" y="0"/>
                </a:moveTo>
                <a:lnTo>
                  <a:pt x="18527063" y="0"/>
                </a:lnTo>
                <a:lnTo>
                  <a:pt x="18527063" y="10421473"/>
                </a:lnTo>
                <a:lnTo>
                  <a:pt x="0" y="10421473"/>
                </a:lnTo>
                <a:lnTo>
                  <a:pt x="0" y="0"/>
                </a:lnTo>
                <a:close/>
              </a:path>
            </a:pathLst>
          </a:custGeom>
          <a:blipFill>
            <a:blip r:embed="rId2"/>
            <a:stretch>
              <a:fillRect l="0" t="0" r="0" b="0"/>
            </a:stretch>
          </a:blipFill>
        </p:spPr>
      </p:sp>
      <p:sp>
        <p:nvSpPr>
          <p:cNvPr name="Freeform 3" id="3"/>
          <p:cNvSpPr/>
          <p:nvPr/>
        </p:nvSpPr>
        <p:spPr>
          <a:xfrm flipH="false" flipV="false" rot="1431836">
            <a:off x="14669597" y="863613"/>
            <a:ext cx="3170052" cy="1786757"/>
          </a:xfrm>
          <a:custGeom>
            <a:avLst/>
            <a:gdLst/>
            <a:ahLst/>
            <a:cxnLst/>
            <a:rect r="r" b="b" t="t" l="l"/>
            <a:pathLst>
              <a:path h="1786757" w="3170052">
                <a:moveTo>
                  <a:pt x="0" y="0"/>
                </a:moveTo>
                <a:lnTo>
                  <a:pt x="3170052" y="0"/>
                </a:lnTo>
                <a:lnTo>
                  <a:pt x="3170052" y="1786756"/>
                </a:lnTo>
                <a:lnTo>
                  <a:pt x="0" y="17867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91474" y="1939174"/>
            <a:ext cx="2446330" cy="2446330"/>
          </a:xfrm>
          <a:custGeom>
            <a:avLst/>
            <a:gdLst/>
            <a:ahLst/>
            <a:cxnLst/>
            <a:rect r="r" b="b" t="t" l="l"/>
            <a:pathLst>
              <a:path h="2446330" w="2446330">
                <a:moveTo>
                  <a:pt x="0" y="0"/>
                </a:moveTo>
                <a:lnTo>
                  <a:pt x="2446330" y="0"/>
                </a:lnTo>
                <a:lnTo>
                  <a:pt x="2446330" y="2446330"/>
                </a:lnTo>
                <a:lnTo>
                  <a:pt x="0" y="2446330"/>
                </a:lnTo>
                <a:lnTo>
                  <a:pt x="0" y="0"/>
                </a:lnTo>
                <a:close/>
              </a:path>
            </a:pathLst>
          </a:custGeom>
          <a:blipFill>
            <a:blip r:embed="rId5"/>
            <a:stretch>
              <a:fillRect l="0" t="0" r="0" b="0"/>
            </a:stretch>
          </a:blipFill>
        </p:spPr>
      </p:sp>
      <p:grpSp>
        <p:nvGrpSpPr>
          <p:cNvPr name="Group 5" id="5"/>
          <p:cNvGrpSpPr/>
          <p:nvPr/>
        </p:nvGrpSpPr>
        <p:grpSpPr>
          <a:xfrm rot="0">
            <a:off x="1028700" y="1756991"/>
            <a:ext cx="2788429" cy="2810697"/>
            <a:chOff x="0" y="0"/>
            <a:chExt cx="806361" cy="812800"/>
          </a:xfrm>
        </p:grpSpPr>
        <p:sp>
          <p:nvSpPr>
            <p:cNvPr name="Freeform 6" id="6"/>
            <p:cNvSpPr/>
            <p:nvPr/>
          </p:nvSpPr>
          <p:spPr>
            <a:xfrm flipH="false" flipV="false" rot="0">
              <a:off x="0" y="0"/>
              <a:ext cx="806361" cy="812800"/>
            </a:xfrm>
            <a:custGeom>
              <a:avLst/>
              <a:gdLst/>
              <a:ahLst/>
              <a:cxnLst/>
              <a:rect r="r" b="b" t="t" l="l"/>
              <a:pathLst>
                <a:path h="812800" w="806361">
                  <a:moveTo>
                    <a:pt x="403180" y="0"/>
                  </a:moveTo>
                  <a:cubicBezTo>
                    <a:pt x="180510" y="0"/>
                    <a:pt x="0" y="181951"/>
                    <a:pt x="0" y="406400"/>
                  </a:cubicBezTo>
                  <a:cubicBezTo>
                    <a:pt x="0" y="630849"/>
                    <a:pt x="180510" y="812800"/>
                    <a:pt x="403180" y="812800"/>
                  </a:cubicBezTo>
                  <a:cubicBezTo>
                    <a:pt x="625851" y="812800"/>
                    <a:pt x="806361" y="630849"/>
                    <a:pt x="806361" y="406400"/>
                  </a:cubicBezTo>
                  <a:cubicBezTo>
                    <a:pt x="806361" y="181951"/>
                    <a:pt x="625851" y="0"/>
                    <a:pt x="403180" y="0"/>
                  </a:cubicBezTo>
                  <a:close/>
                </a:path>
              </a:pathLst>
            </a:custGeom>
            <a:blipFill>
              <a:blip r:embed="rId6"/>
              <a:stretch>
                <a:fillRect l="-5449" t="-7122" r="-2257" b="-2138"/>
              </a:stretch>
            </a:blipFill>
          </p:spPr>
        </p:sp>
      </p:grpSp>
      <p:grpSp>
        <p:nvGrpSpPr>
          <p:cNvPr name="Group 7" id="7"/>
          <p:cNvGrpSpPr/>
          <p:nvPr/>
        </p:nvGrpSpPr>
        <p:grpSpPr>
          <a:xfrm rot="0">
            <a:off x="7409304" y="1756991"/>
            <a:ext cx="2926783" cy="292678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646" t="0" r="-646" b="0"/>
              </a:stretch>
            </a:blipFill>
          </p:spPr>
        </p:sp>
      </p:grpSp>
      <p:grpSp>
        <p:nvGrpSpPr>
          <p:cNvPr name="Group 9" id="9"/>
          <p:cNvGrpSpPr/>
          <p:nvPr/>
        </p:nvGrpSpPr>
        <p:grpSpPr>
          <a:xfrm rot="0">
            <a:off x="7617317" y="6650793"/>
            <a:ext cx="2742829" cy="274282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
        <p:nvSpPr>
          <p:cNvPr name="Freeform 11" id="11"/>
          <p:cNvSpPr/>
          <p:nvPr/>
        </p:nvSpPr>
        <p:spPr>
          <a:xfrm flipH="false" flipV="false" rot="0">
            <a:off x="4391474" y="6292609"/>
            <a:ext cx="2594398" cy="3459198"/>
          </a:xfrm>
          <a:custGeom>
            <a:avLst/>
            <a:gdLst/>
            <a:ahLst/>
            <a:cxnLst/>
            <a:rect r="r" b="b" t="t" l="l"/>
            <a:pathLst>
              <a:path h="3459198" w="2594398">
                <a:moveTo>
                  <a:pt x="0" y="0"/>
                </a:moveTo>
                <a:lnTo>
                  <a:pt x="2594398" y="0"/>
                </a:lnTo>
                <a:lnTo>
                  <a:pt x="2594398" y="3459197"/>
                </a:lnTo>
                <a:lnTo>
                  <a:pt x="0" y="3459197"/>
                </a:lnTo>
                <a:lnTo>
                  <a:pt x="0" y="0"/>
                </a:lnTo>
                <a:close/>
              </a:path>
            </a:pathLst>
          </a:custGeom>
          <a:blipFill>
            <a:blip r:embed="rId9"/>
            <a:stretch>
              <a:fillRect l="0" t="0" r="0" b="0"/>
            </a:stretch>
          </a:blipFill>
        </p:spPr>
      </p:sp>
      <p:grpSp>
        <p:nvGrpSpPr>
          <p:cNvPr name="Group 12" id="12"/>
          <p:cNvGrpSpPr/>
          <p:nvPr/>
        </p:nvGrpSpPr>
        <p:grpSpPr>
          <a:xfrm rot="0">
            <a:off x="10569695" y="6075488"/>
            <a:ext cx="3893440" cy="38934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nvGrpSpPr>
          <p:cNvPr name="Group 14" id="14"/>
          <p:cNvGrpSpPr/>
          <p:nvPr/>
        </p:nvGrpSpPr>
        <p:grpSpPr>
          <a:xfrm rot="0">
            <a:off x="811515" y="6529007"/>
            <a:ext cx="3222800" cy="3222800"/>
            <a:chOff x="0" y="0"/>
            <a:chExt cx="812800" cy="812800"/>
          </a:xfrm>
        </p:grpSpPr>
        <p:sp>
          <p:nvSpPr>
            <p:cNvPr name="Freeform 15" id="15"/>
            <p:cNvSpPr/>
            <p:nvPr/>
          </p:nvSpPr>
          <p:spPr>
            <a:xfrm flipH="false" flipV="false" rot="61298">
              <a:off x="-3937" y="-3937"/>
              <a:ext cx="820675" cy="820675"/>
            </a:xfrm>
            <a:custGeom>
              <a:avLst/>
              <a:gdLst/>
              <a:ahLst/>
              <a:cxnLst/>
              <a:rect r="r" b="b" t="t" l="l"/>
              <a:pathLst>
                <a:path h="820675" w="820675">
                  <a:moveTo>
                    <a:pt x="403091" y="4002"/>
                  </a:moveTo>
                  <a:cubicBezTo>
                    <a:pt x="178678" y="8004"/>
                    <a:pt x="0" y="193170"/>
                    <a:pt x="4002" y="417583"/>
                  </a:cubicBezTo>
                  <a:cubicBezTo>
                    <a:pt x="8004" y="641996"/>
                    <a:pt x="193170" y="820674"/>
                    <a:pt x="417583" y="816672"/>
                  </a:cubicBezTo>
                  <a:cubicBezTo>
                    <a:pt x="641996" y="812670"/>
                    <a:pt x="820674" y="627504"/>
                    <a:pt x="816672" y="403091"/>
                  </a:cubicBezTo>
                  <a:cubicBezTo>
                    <a:pt x="812670" y="178678"/>
                    <a:pt x="627504" y="0"/>
                    <a:pt x="403091" y="4002"/>
                  </a:cubicBezTo>
                  <a:close/>
                </a:path>
              </a:pathLst>
            </a:custGeom>
            <a:blipFill>
              <a:blip r:embed="rId11"/>
              <a:stretch>
                <a:fillRect l="-24047" t="-17785" r="-24047" b="-17785"/>
              </a:stretch>
            </a:blipFill>
          </p:spPr>
        </p:sp>
      </p:grpSp>
      <p:grpSp>
        <p:nvGrpSpPr>
          <p:cNvPr name="Group 16" id="16"/>
          <p:cNvGrpSpPr/>
          <p:nvPr/>
        </p:nvGrpSpPr>
        <p:grpSpPr>
          <a:xfrm rot="0">
            <a:off x="10907587" y="1902077"/>
            <a:ext cx="2636611" cy="263661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3125" t="0" r="-3125" b="0"/>
              </a:stretch>
            </a:blipFill>
          </p:spPr>
        </p:sp>
      </p:grpSp>
      <p:sp>
        <p:nvSpPr>
          <p:cNvPr name="Freeform 18" id="18"/>
          <p:cNvSpPr/>
          <p:nvPr/>
        </p:nvSpPr>
        <p:spPr>
          <a:xfrm flipH="false" flipV="false" rot="-1061569">
            <a:off x="14631966" y="7152756"/>
            <a:ext cx="3723472" cy="2699517"/>
          </a:xfrm>
          <a:custGeom>
            <a:avLst/>
            <a:gdLst/>
            <a:ahLst/>
            <a:cxnLst/>
            <a:rect r="r" b="b" t="t" l="l"/>
            <a:pathLst>
              <a:path h="2699517" w="3723472">
                <a:moveTo>
                  <a:pt x="0" y="0"/>
                </a:moveTo>
                <a:lnTo>
                  <a:pt x="3723472" y="0"/>
                </a:lnTo>
                <a:lnTo>
                  <a:pt x="3723472" y="2699517"/>
                </a:lnTo>
                <a:lnTo>
                  <a:pt x="0" y="2699517"/>
                </a:lnTo>
                <a:lnTo>
                  <a:pt x="0" y="0"/>
                </a:lnTo>
                <a:close/>
              </a:path>
            </a:pathLst>
          </a:custGeom>
          <a:blipFill>
            <a:blip r:embed="rId1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true" flipV="true" rot="5887033">
            <a:off x="15275172" y="5509393"/>
            <a:ext cx="3968257" cy="5761534"/>
          </a:xfrm>
          <a:custGeom>
            <a:avLst/>
            <a:gdLst/>
            <a:ahLst/>
            <a:cxnLst/>
            <a:rect r="r" b="b" t="t" l="l"/>
            <a:pathLst>
              <a:path h="5761534" w="3968257">
                <a:moveTo>
                  <a:pt x="3968256" y="5761534"/>
                </a:moveTo>
                <a:lnTo>
                  <a:pt x="0" y="5761534"/>
                </a:lnTo>
                <a:lnTo>
                  <a:pt x="0" y="0"/>
                </a:lnTo>
                <a:lnTo>
                  <a:pt x="3968256" y="0"/>
                </a:lnTo>
                <a:lnTo>
                  <a:pt x="3968256" y="5761534"/>
                </a:lnTo>
                <a:close/>
              </a:path>
            </a:pathLst>
          </a:custGeom>
          <a:blipFill>
            <a:blip r:embed="rId2">
              <a:alphaModFix amt="30000"/>
            </a:blip>
            <a:stretch>
              <a:fillRect l="0" t="0" r="0" b="0"/>
            </a:stretch>
          </a:blipFill>
        </p:spPr>
      </p:sp>
      <p:grpSp>
        <p:nvGrpSpPr>
          <p:cNvPr name="Group 3" id="3"/>
          <p:cNvGrpSpPr/>
          <p:nvPr/>
        </p:nvGrpSpPr>
        <p:grpSpPr>
          <a:xfrm rot="0">
            <a:off x="7135149" y="3299924"/>
            <a:ext cx="10124151" cy="5601458"/>
            <a:chOff x="0" y="0"/>
            <a:chExt cx="2465802" cy="1364271"/>
          </a:xfrm>
        </p:grpSpPr>
        <p:sp>
          <p:nvSpPr>
            <p:cNvPr name="Freeform 4" id="4"/>
            <p:cNvSpPr/>
            <p:nvPr/>
          </p:nvSpPr>
          <p:spPr>
            <a:xfrm flipH="false" flipV="false" rot="0">
              <a:off x="0" y="0"/>
              <a:ext cx="2465802" cy="1364271"/>
            </a:xfrm>
            <a:custGeom>
              <a:avLst/>
              <a:gdLst/>
              <a:ahLst/>
              <a:cxnLst/>
              <a:rect r="r" b="b" t="t" l="l"/>
              <a:pathLst>
                <a:path h="1364271" w="2465802">
                  <a:moveTo>
                    <a:pt x="0" y="0"/>
                  </a:moveTo>
                  <a:lnTo>
                    <a:pt x="2465802" y="0"/>
                  </a:lnTo>
                  <a:lnTo>
                    <a:pt x="2465802" y="1364271"/>
                  </a:lnTo>
                  <a:lnTo>
                    <a:pt x="0" y="1364271"/>
                  </a:lnTo>
                  <a:close/>
                </a:path>
              </a:pathLst>
            </a:custGeom>
            <a:solidFill>
              <a:srgbClr val="EFECF2"/>
            </a:solidFill>
            <a:ln w="19050" cap="sq">
              <a:solidFill>
                <a:srgbClr val="442C58"/>
              </a:solidFill>
              <a:prstDash val="solid"/>
              <a:miter/>
            </a:ln>
          </p:spPr>
        </p:sp>
        <p:sp>
          <p:nvSpPr>
            <p:cNvPr name="TextBox 5" id="5"/>
            <p:cNvSpPr txBox="true"/>
            <p:nvPr/>
          </p:nvSpPr>
          <p:spPr>
            <a:xfrm>
              <a:off x="0" y="-47625"/>
              <a:ext cx="2465802" cy="141189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0" y="0"/>
            <a:ext cx="18767236" cy="10556570"/>
          </a:xfrm>
          <a:custGeom>
            <a:avLst/>
            <a:gdLst/>
            <a:ahLst/>
            <a:cxnLst/>
            <a:rect r="r" b="b" t="t" l="l"/>
            <a:pathLst>
              <a:path h="10556570" w="18767236">
                <a:moveTo>
                  <a:pt x="0" y="0"/>
                </a:moveTo>
                <a:lnTo>
                  <a:pt x="18767236" y="0"/>
                </a:lnTo>
                <a:lnTo>
                  <a:pt x="18767236" y="10556570"/>
                </a:lnTo>
                <a:lnTo>
                  <a:pt x="0" y="10556570"/>
                </a:lnTo>
                <a:lnTo>
                  <a:pt x="0" y="0"/>
                </a:lnTo>
                <a:close/>
              </a:path>
            </a:pathLst>
          </a:custGeom>
          <a:blipFill>
            <a:blip r:embed="rId3"/>
            <a:stretch>
              <a:fillRect l="0" t="0" r="0" b="0"/>
            </a:stretch>
          </a:blipFill>
        </p:spPr>
      </p:sp>
      <p:sp>
        <p:nvSpPr>
          <p:cNvPr name="TextBox 7" id="7"/>
          <p:cNvSpPr txBox="true"/>
          <p:nvPr/>
        </p:nvSpPr>
        <p:spPr>
          <a:xfrm rot="0">
            <a:off x="6075173" y="3503623"/>
            <a:ext cx="9053214" cy="6063354"/>
          </a:xfrm>
          <a:prstGeom prst="rect">
            <a:avLst/>
          </a:prstGeom>
        </p:spPr>
        <p:txBody>
          <a:bodyPr anchor="t" rtlCol="false" tIns="0" lIns="0" bIns="0" rIns="0">
            <a:spAutoFit/>
          </a:bodyPr>
          <a:lstStyle/>
          <a:p>
            <a:pPr algn="l">
              <a:lnSpc>
                <a:spcPts val="4424"/>
              </a:lnSpc>
            </a:pPr>
            <a:r>
              <a:rPr lang="en-US" sz="3160">
                <a:solidFill>
                  <a:srgbClr val="442C58"/>
                </a:solidFill>
                <a:latin typeface="Bricolage Grotesque"/>
                <a:ea typeface="Bricolage Grotesque"/>
                <a:cs typeface="Bricolage Grotesque"/>
                <a:sym typeface="Bricolage Grotesque"/>
              </a:rPr>
              <a:t>Flowers have always held a special place in human culture, symbolizing beauty, emotions, and nature. However, taking care of flowers, identifying their types, and understanding their growth requirements can be challenging, especially for beginners. With the growing interest in gardening and the increasing demand for personalized flower arrangements, there is a need for a platform that caters to both flower enthusiasts and beginners, providing them with the necessary knowledge and tools.</a:t>
            </a:r>
          </a:p>
        </p:txBody>
      </p:sp>
      <p:sp>
        <p:nvSpPr>
          <p:cNvPr name="TextBox 8" id="8"/>
          <p:cNvSpPr txBox="true"/>
          <p:nvPr/>
        </p:nvSpPr>
        <p:spPr>
          <a:xfrm rot="0">
            <a:off x="6839934" y="1489308"/>
            <a:ext cx="9474526" cy="1543939"/>
          </a:xfrm>
          <a:prstGeom prst="rect">
            <a:avLst/>
          </a:prstGeom>
        </p:spPr>
        <p:txBody>
          <a:bodyPr anchor="t" rtlCol="false" tIns="0" lIns="0" bIns="0" rIns="0">
            <a:spAutoFit/>
          </a:bodyPr>
          <a:lstStyle/>
          <a:p>
            <a:pPr algn="l" marL="0" indent="0" lvl="0">
              <a:lnSpc>
                <a:spcPts val="12421"/>
              </a:lnSpc>
            </a:pPr>
            <a:r>
              <a:rPr lang="en-US" sz="9481" spc="-94">
                <a:solidFill>
                  <a:srgbClr val="0A3D25"/>
                </a:solidFill>
                <a:latin typeface="Quotes Caps"/>
                <a:ea typeface="Quotes Caps"/>
                <a:cs typeface="Quotes Caps"/>
                <a:sym typeface="Quotes Caps"/>
              </a:rPr>
              <a:t> </a:t>
            </a:r>
            <a:r>
              <a:rPr lang="en-US" sz="9481" spc="-94">
                <a:solidFill>
                  <a:srgbClr val="ED8694"/>
                </a:solidFill>
                <a:latin typeface="Quotes Caps"/>
                <a:ea typeface="Quotes Caps"/>
                <a:cs typeface="Quotes Caps"/>
                <a:sym typeface="Quotes Caps"/>
              </a:rPr>
              <a:t>01-</a:t>
            </a:r>
            <a:r>
              <a:rPr lang="en-US" sz="9481" spc="-94">
                <a:solidFill>
                  <a:srgbClr val="0A3D25"/>
                </a:solidFill>
                <a:latin typeface="Quotes Caps"/>
                <a:ea typeface="Quotes Caps"/>
                <a:cs typeface="Quotes Caps"/>
                <a:sym typeface="Quotes Caps"/>
              </a:rPr>
              <a:t> INTRODUCTION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88657" y="-1062369"/>
            <a:ext cx="22065313" cy="12411739"/>
          </a:xfrm>
          <a:custGeom>
            <a:avLst/>
            <a:gdLst/>
            <a:ahLst/>
            <a:cxnLst/>
            <a:rect r="r" b="b" t="t" l="l"/>
            <a:pathLst>
              <a:path h="12411739" w="22065313">
                <a:moveTo>
                  <a:pt x="0" y="0"/>
                </a:moveTo>
                <a:lnTo>
                  <a:pt x="22065314" y="0"/>
                </a:lnTo>
                <a:lnTo>
                  <a:pt x="22065314" y="12411738"/>
                </a:lnTo>
                <a:lnTo>
                  <a:pt x="0" y="12411738"/>
                </a:lnTo>
                <a:lnTo>
                  <a:pt x="0" y="0"/>
                </a:lnTo>
                <a:close/>
              </a:path>
            </a:pathLst>
          </a:custGeom>
          <a:blipFill>
            <a:blip r:embed="rId2"/>
            <a:stretch>
              <a:fillRect l="0" t="0" r="0" b="0"/>
            </a:stretch>
          </a:blipFill>
        </p:spPr>
      </p:sp>
      <p:sp>
        <p:nvSpPr>
          <p:cNvPr name="Freeform 3" id="3"/>
          <p:cNvSpPr/>
          <p:nvPr/>
        </p:nvSpPr>
        <p:spPr>
          <a:xfrm flipH="false" flipV="false" rot="0">
            <a:off x="1028700" y="2131275"/>
            <a:ext cx="4808997" cy="2705061"/>
          </a:xfrm>
          <a:custGeom>
            <a:avLst/>
            <a:gdLst/>
            <a:ahLst/>
            <a:cxnLst/>
            <a:rect r="r" b="b" t="t" l="l"/>
            <a:pathLst>
              <a:path h="2705061" w="4808997">
                <a:moveTo>
                  <a:pt x="0" y="0"/>
                </a:moveTo>
                <a:lnTo>
                  <a:pt x="4808997" y="0"/>
                </a:lnTo>
                <a:lnTo>
                  <a:pt x="4808997" y="2705061"/>
                </a:lnTo>
                <a:lnTo>
                  <a:pt x="0" y="2705061"/>
                </a:lnTo>
                <a:lnTo>
                  <a:pt x="0" y="0"/>
                </a:lnTo>
                <a:close/>
              </a:path>
            </a:pathLst>
          </a:custGeom>
          <a:blipFill>
            <a:blip r:embed="rId3"/>
            <a:stretch>
              <a:fillRect l="0" t="0" r="0" b="0"/>
            </a:stretch>
          </a:blipFill>
        </p:spPr>
      </p:sp>
      <p:grpSp>
        <p:nvGrpSpPr>
          <p:cNvPr name="Group 4" id="4"/>
          <p:cNvGrpSpPr/>
          <p:nvPr/>
        </p:nvGrpSpPr>
        <p:grpSpPr>
          <a:xfrm rot="0">
            <a:off x="9972747" y="2312307"/>
            <a:ext cx="2831193" cy="283119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4103" t="-10167" r="-65743" b="-13374"/>
              </a:stretch>
            </a:blipFill>
          </p:spPr>
        </p:sp>
      </p:grpSp>
      <p:grpSp>
        <p:nvGrpSpPr>
          <p:cNvPr name="Group 6" id="6"/>
          <p:cNvGrpSpPr/>
          <p:nvPr/>
        </p:nvGrpSpPr>
        <p:grpSpPr>
          <a:xfrm rot="0">
            <a:off x="6522156" y="2312307"/>
            <a:ext cx="2766132" cy="27661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81652" t="0" r="-86442" b="-33747"/>
              </a:stretch>
            </a:blipFill>
          </p:spPr>
        </p:sp>
      </p:grpSp>
      <p:sp>
        <p:nvSpPr>
          <p:cNvPr name="Freeform 8" id="8"/>
          <p:cNvSpPr/>
          <p:nvPr/>
        </p:nvSpPr>
        <p:spPr>
          <a:xfrm flipH="false" flipV="false" rot="0">
            <a:off x="1260929" y="6405090"/>
            <a:ext cx="5927219" cy="2382742"/>
          </a:xfrm>
          <a:custGeom>
            <a:avLst/>
            <a:gdLst/>
            <a:ahLst/>
            <a:cxnLst/>
            <a:rect r="r" b="b" t="t" l="l"/>
            <a:pathLst>
              <a:path h="2382742" w="5927219">
                <a:moveTo>
                  <a:pt x="0" y="0"/>
                </a:moveTo>
                <a:lnTo>
                  <a:pt x="5927219" y="0"/>
                </a:lnTo>
                <a:lnTo>
                  <a:pt x="5927219" y="2382742"/>
                </a:lnTo>
                <a:lnTo>
                  <a:pt x="0" y="2382742"/>
                </a:lnTo>
                <a:lnTo>
                  <a:pt x="0" y="0"/>
                </a:lnTo>
                <a:close/>
              </a:path>
            </a:pathLst>
          </a:custGeom>
          <a:blipFill>
            <a:blip r:embed="rId6"/>
            <a:stretch>
              <a:fillRect l="0" t="0" r="0" b="0"/>
            </a:stretch>
          </a:blipFill>
        </p:spPr>
      </p:sp>
      <p:grpSp>
        <p:nvGrpSpPr>
          <p:cNvPr name="Group 9" id="9"/>
          <p:cNvGrpSpPr/>
          <p:nvPr/>
        </p:nvGrpSpPr>
        <p:grpSpPr>
          <a:xfrm rot="0">
            <a:off x="8789379" y="5968250"/>
            <a:ext cx="2819581" cy="28195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0" r="0" b="0"/>
              </a:stretch>
            </a:blipFill>
          </p:spPr>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8098" y="-946673"/>
            <a:ext cx="20477549" cy="11518621"/>
          </a:xfrm>
          <a:custGeom>
            <a:avLst/>
            <a:gdLst/>
            <a:ahLst/>
            <a:cxnLst/>
            <a:rect r="r" b="b" t="t" l="l"/>
            <a:pathLst>
              <a:path h="11518621" w="20477549">
                <a:moveTo>
                  <a:pt x="0" y="0"/>
                </a:moveTo>
                <a:lnTo>
                  <a:pt x="20477548" y="0"/>
                </a:lnTo>
                <a:lnTo>
                  <a:pt x="20477548" y="11518621"/>
                </a:lnTo>
                <a:lnTo>
                  <a:pt x="0" y="11518621"/>
                </a:lnTo>
                <a:lnTo>
                  <a:pt x="0" y="0"/>
                </a:lnTo>
                <a:close/>
              </a:path>
            </a:pathLst>
          </a:custGeom>
          <a:blipFill>
            <a:blip r:embed="rId2"/>
            <a:stretch>
              <a:fillRect l="0" t="0" r="0" b="0"/>
            </a:stretch>
          </a:blipFill>
        </p:spPr>
      </p:sp>
      <p:sp>
        <p:nvSpPr>
          <p:cNvPr name="Freeform 3" id="3"/>
          <p:cNvSpPr/>
          <p:nvPr/>
        </p:nvSpPr>
        <p:spPr>
          <a:xfrm flipH="false" flipV="false" rot="0">
            <a:off x="11034795" y="6196043"/>
            <a:ext cx="6224505" cy="3633800"/>
          </a:xfrm>
          <a:custGeom>
            <a:avLst/>
            <a:gdLst/>
            <a:ahLst/>
            <a:cxnLst/>
            <a:rect r="r" b="b" t="t" l="l"/>
            <a:pathLst>
              <a:path h="3633800" w="6224505">
                <a:moveTo>
                  <a:pt x="0" y="0"/>
                </a:moveTo>
                <a:lnTo>
                  <a:pt x="6224505" y="0"/>
                </a:lnTo>
                <a:lnTo>
                  <a:pt x="6224505" y="3633800"/>
                </a:lnTo>
                <a:lnTo>
                  <a:pt x="0" y="3633800"/>
                </a:lnTo>
                <a:lnTo>
                  <a:pt x="0" y="0"/>
                </a:lnTo>
                <a:close/>
              </a:path>
            </a:pathLst>
          </a:custGeom>
          <a:blipFill>
            <a:blip r:embed="rId3"/>
            <a:stretch>
              <a:fillRect l="0" t="-7913" r="0" b="-7913"/>
            </a:stretch>
          </a:blipFill>
        </p:spPr>
      </p:sp>
      <p:sp>
        <p:nvSpPr>
          <p:cNvPr name="Freeform 4" id="4"/>
          <p:cNvSpPr/>
          <p:nvPr/>
        </p:nvSpPr>
        <p:spPr>
          <a:xfrm flipH="false" flipV="false" rot="0">
            <a:off x="13464154" y="1258223"/>
            <a:ext cx="3331346" cy="3450683"/>
          </a:xfrm>
          <a:custGeom>
            <a:avLst/>
            <a:gdLst/>
            <a:ahLst/>
            <a:cxnLst/>
            <a:rect r="r" b="b" t="t" l="l"/>
            <a:pathLst>
              <a:path h="3450683" w="3331346">
                <a:moveTo>
                  <a:pt x="0" y="0"/>
                </a:moveTo>
                <a:lnTo>
                  <a:pt x="3331346" y="0"/>
                </a:lnTo>
                <a:lnTo>
                  <a:pt x="3331346" y="3450682"/>
                </a:lnTo>
                <a:lnTo>
                  <a:pt x="0" y="3450682"/>
                </a:lnTo>
                <a:lnTo>
                  <a:pt x="0" y="0"/>
                </a:lnTo>
                <a:close/>
              </a:path>
            </a:pathLst>
          </a:custGeom>
          <a:blipFill>
            <a:blip r:embed="rId4"/>
            <a:stretch>
              <a:fillRect l="0" t="0" r="0" b="0"/>
            </a:stretch>
          </a:blipFill>
        </p:spPr>
      </p:sp>
      <p:sp>
        <p:nvSpPr>
          <p:cNvPr name="TextBox 5" id="5"/>
          <p:cNvSpPr txBox="true"/>
          <p:nvPr/>
        </p:nvSpPr>
        <p:spPr>
          <a:xfrm rot="0">
            <a:off x="-5063807" y="3713719"/>
            <a:ext cx="17269679" cy="1429781"/>
          </a:xfrm>
          <a:prstGeom prst="rect">
            <a:avLst/>
          </a:prstGeom>
        </p:spPr>
        <p:txBody>
          <a:bodyPr anchor="t" rtlCol="false" tIns="0" lIns="0" bIns="0" rIns="0">
            <a:spAutoFit/>
          </a:bodyPr>
          <a:lstStyle/>
          <a:p>
            <a:pPr algn="r">
              <a:lnSpc>
                <a:spcPts val="11664"/>
              </a:lnSpc>
            </a:pPr>
            <a:r>
              <a:rPr lang="en-US" sz="8331" spc="416">
                <a:solidFill>
                  <a:srgbClr val="FFB2AA"/>
                </a:solidFill>
                <a:latin typeface="Quotes Caps"/>
                <a:ea typeface="Quotes Caps"/>
                <a:cs typeface="Quotes Caps"/>
                <a:sym typeface="Quotes Caps"/>
              </a:rPr>
              <a:t>14-</a:t>
            </a:r>
            <a:r>
              <a:rPr lang="en-US" sz="8331" spc="416">
                <a:solidFill>
                  <a:srgbClr val="442C58"/>
                </a:solidFill>
                <a:latin typeface="Quotes Caps"/>
                <a:ea typeface="Quotes Caps"/>
                <a:cs typeface="Quotes Caps"/>
                <a:sym typeface="Quotes Caps"/>
              </a:rPr>
              <a:t> completed TAsks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597332" y="-335999"/>
            <a:ext cx="19482664" cy="10958999"/>
          </a:xfrm>
          <a:custGeom>
            <a:avLst/>
            <a:gdLst/>
            <a:ahLst/>
            <a:cxnLst/>
            <a:rect r="r" b="b" t="t" l="l"/>
            <a:pathLst>
              <a:path h="10958999" w="19482664">
                <a:moveTo>
                  <a:pt x="0" y="0"/>
                </a:moveTo>
                <a:lnTo>
                  <a:pt x="19482664" y="0"/>
                </a:lnTo>
                <a:lnTo>
                  <a:pt x="19482664" y="10958998"/>
                </a:lnTo>
                <a:lnTo>
                  <a:pt x="0" y="10958998"/>
                </a:lnTo>
                <a:lnTo>
                  <a:pt x="0" y="0"/>
                </a:lnTo>
                <a:close/>
              </a:path>
            </a:pathLst>
          </a:custGeom>
          <a:blipFill>
            <a:blip r:embed="rId2"/>
            <a:stretch>
              <a:fillRect l="0" t="0" r="0" b="0"/>
            </a:stretch>
          </a:blipFill>
        </p:spPr>
      </p:sp>
      <p:sp>
        <p:nvSpPr>
          <p:cNvPr name="TextBox 3" id="3"/>
          <p:cNvSpPr txBox="true"/>
          <p:nvPr/>
        </p:nvSpPr>
        <p:spPr>
          <a:xfrm rot="0">
            <a:off x="3739655" y="525780"/>
            <a:ext cx="10493666" cy="910591"/>
          </a:xfrm>
          <a:prstGeom prst="rect">
            <a:avLst/>
          </a:prstGeom>
        </p:spPr>
        <p:txBody>
          <a:bodyPr anchor="t" rtlCol="false" tIns="0" lIns="0" bIns="0" rIns="0">
            <a:spAutoFit/>
          </a:bodyPr>
          <a:lstStyle/>
          <a:p>
            <a:pPr algn="ctr">
              <a:lnSpc>
                <a:spcPts val="7559"/>
              </a:lnSpc>
              <a:spcBef>
                <a:spcPct val="0"/>
              </a:spcBef>
            </a:pPr>
            <a:r>
              <a:rPr lang="en-US" b="true" sz="5399">
                <a:solidFill>
                  <a:srgbClr val="FFB2AA"/>
                </a:solidFill>
                <a:latin typeface="Frank Ruhl Libre Bold"/>
                <a:ea typeface="Frank Ruhl Libre Bold"/>
                <a:cs typeface="Frank Ruhl Libre Bold"/>
                <a:sym typeface="Frank Ruhl Libre Bold"/>
              </a:rPr>
              <a:t>14-</a:t>
            </a:r>
            <a:r>
              <a:rPr lang="en-US" b="true" sz="5399">
                <a:solidFill>
                  <a:srgbClr val="000000"/>
                </a:solidFill>
                <a:latin typeface="Frank Ruhl Libre Bold"/>
                <a:ea typeface="Frank Ruhl Libre Bold"/>
                <a:cs typeface="Frank Ruhl Libre Bold"/>
                <a:sym typeface="Frank Ruhl Libre Bold"/>
              </a:rPr>
              <a:t> Tasks</a:t>
            </a:r>
          </a:p>
        </p:txBody>
      </p:sp>
      <p:sp>
        <p:nvSpPr>
          <p:cNvPr name="TextBox 4" id="4"/>
          <p:cNvSpPr txBox="true"/>
          <p:nvPr/>
        </p:nvSpPr>
        <p:spPr>
          <a:xfrm rot="0">
            <a:off x="427396" y="2314330"/>
            <a:ext cx="6624518"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Canva Sans Bold"/>
                <a:ea typeface="Canva Sans Bold"/>
                <a:cs typeface="Canva Sans Bold"/>
                <a:sym typeface="Canva Sans Bold"/>
              </a:rPr>
              <a:t>🚀 Frontend Development</a:t>
            </a:r>
          </a:p>
        </p:txBody>
      </p:sp>
      <p:sp>
        <p:nvSpPr>
          <p:cNvPr name="TextBox 5" id="5"/>
          <p:cNvSpPr txBox="true"/>
          <p:nvPr/>
        </p:nvSpPr>
        <p:spPr>
          <a:xfrm rot="0">
            <a:off x="975764" y="3293331"/>
            <a:ext cx="5527783" cy="1928838"/>
          </a:xfrm>
          <a:prstGeom prst="rect">
            <a:avLst/>
          </a:prstGeom>
        </p:spPr>
        <p:txBody>
          <a:bodyPr anchor="t" rtlCol="false" tIns="0" lIns="0" bIns="0" rIns="0">
            <a:spAutoFit/>
          </a:bodyPr>
          <a:lstStyle/>
          <a:p>
            <a:pPr algn="ctr">
              <a:lnSpc>
                <a:spcPts val="5180"/>
              </a:lnSpc>
              <a:spcBef>
                <a:spcPct val="0"/>
              </a:spcBef>
            </a:pPr>
            <a:r>
              <a:rPr lang="en-US" b="true" sz="3700">
                <a:solidFill>
                  <a:srgbClr val="000000"/>
                </a:solidFill>
                <a:latin typeface="Canva Sans Bold"/>
                <a:ea typeface="Canva Sans Bold"/>
                <a:cs typeface="Canva Sans Bold"/>
                <a:sym typeface="Canva Sans Bold"/>
              </a:rPr>
              <a:t>•➤ complete Tasks:</a:t>
            </a:r>
          </a:p>
          <a:p>
            <a:pPr algn="ctr">
              <a:lnSpc>
                <a:spcPts val="5180"/>
              </a:lnSpc>
              <a:spcBef>
                <a:spcPct val="0"/>
              </a:spcBef>
            </a:pPr>
            <a:r>
              <a:rPr lang="en-US" b="true" sz="3700">
                <a:solidFill>
                  <a:srgbClr val="000000"/>
                </a:solidFill>
                <a:latin typeface="Canva Sans Bold"/>
                <a:ea typeface="Canva Sans Bold"/>
                <a:cs typeface="Canva Sans Bold"/>
                <a:sym typeface="Canva Sans Bold"/>
              </a:rPr>
              <a:t>•Admin Dashboard Page</a:t>
            </a:r>
          </a:p>
          <a:p>
            <a:pPr algn="ctr">
              <a:lnSpc>
                <a:spcPts val="5180"/>
              </a:lnSpc>
              <a:spcBef>
                <a:spcPct val="0"/>
              </a:spcBef>
            </a:pPr>
            <a:r>
              <a:rPr lang="en-US" b="true" sz="3700">
                <a:solidFill>
                  <a:srgbClr val="000000"/>
                </a:solidFill>
                <a:latin typeface="Canva Sans Bold"/>
                <a:ea typeface="Canva Sans Bold"/>
                <a:cs typeface="Canva Sans Bold"/>
                <a:sym typeface="Canva Sans Bold"/>
              </a:rPr>
              <a:t>•Shopping Page</a:t>
            </a:r>
          </a:p>
        </p:txBody>
      </p:sp>
      <p:sp>
        <p:nvSpPr>
          <p:cNvPr name="TextBox 6" id="6"/>
          <p:cNvSpPr txBox="true"/>
          <p:nvPr/>
        </p:nvSpPr>
        <p:spPr>
          <a:xfrm rot="0">
            <a:off x="12064951" y="2184032"/>
            <a:ext cx="5842028" cy="1533771"/>
          </a:xfrm>
          <a:prstGeom prst="rect">
            <a:avLst/>
          </a:prstGeom>
        </p:spPr>
        <p:txBody>
          <a:bodyPr anchor="t" rtlCol="false" tIns="0" lIns="0" bIns="0" rIns="0">
            <a:spAutoFit/>
          </a:bodyPr>
          <a:lstStyle/>
          <a:p>
            <a:pPr algn="ctr">
              <a:lnSpc>
                <a:spcPts val="6199"/>
              </a:lnSpc>
              <a:spcBef>
                <a:spcPct val="0"/>
              </a:spcBef>
            </a:pPr>
            <a:r>
              <a:rPr lang="en-US" b="true" sz="4427">
                <a:solidFill>
                  <a:srgbClr val="000000"/>
                </a:solidFill>
                <a:latin typeface="Canva Sans Bold"/>
                <a:ea typeface="Canva Sans Bold"/>
                <a:cs typeface="Canva Sans Bold"/>
                <a:sym typeface="Canva Sans Bold"/>
              </a:rPr>
              <a:t>🛠️ Backend Development</a:t>
            </a:r>
          </a:p>
        </p:txBody>
      </p:sp>
      <p:sp>
        <p:nvSpPr>
          <p:cNvPr name="TextBox 7" id="7"/>
          <p:cNvSpPr txBox="true"/>
          <p:nvPr/>
        </p:nvSpPr>
        <p:spPr>
          <a:xfrm rot="0">
            <a:off x="12330938" y="4107385"/>
            <a:ext cx="5386903" cy="1525301"/>
          </a:xfrm>
          <a:prstGeom prst="rect">
            <a:avLst/>
          </a:prstGeom>
        </p:spPr>
        <p:txBody>
          <a:bodyPr anchor="t" rtlCol="false" tIns="0" lIns="0" bIns="0" rIns="0">
            <a:spAutoFit/>
          </a:bodyPr>
          <a:lstStyle/>
          <a:p>
            <a:pPr algn="ctr">
              <a:lnSpc>
                <a:spcPts val="6122"/>
              </a:lnSpc>
              <a:spcBef>
                <a:spcPct val="0"/>
              </a:spcBef>
            </a:pPr>
            <a:r>
              <a:rPr lang="en-US" b="true" sz="4372">
                <a:solidFill>
                  <a:srgbClr val="000000"/>
                </a:solidFill>
                <a:latin typeface="Canva Sans Bold"/>
                <a:ea typeface="Canva Sans Bold"/>
                <a:cs typeface="Canva Sans Bold"/>
                <a:sym typeface="Canva Sans Bold"/>
              </a:rPr>
              <a:t>•➤ complete Tasks :</a:t>
            </a:r>
          </a:p>
          <a:p>
            <a:pPr algn="ctr">
              <a:lnSpc>
                <a:spcPts val="6122"/>
              </a:lnSpc>
              <a:spcBef>
                <a:spcPct val="0"/>
              </a:spcBef>
            </a:pPr>
            <a:r>
              <a:rPr lang="en-US" b="true" sz="4372">
                <a:solidFill>
                  <a:srgbClr val="000000"/>
                </a:solidFill>
                <a:latin typeface="Canva Sans Bold"/>
                <a:ea typeface="Canva Sans Bold"/>
                <a:cs typeface="Canva Sans Bold"/>
                <a:sym typeface="Canva Sans Bold"/>
              </a:rPr>
              <a:t>• . implementation</a:t>
            </a:r>
          </a:p>
        </p:txBody>
      </p:sp>
      <p:sp>
        <p:nvSpPr>
          <p:cNvPr name="TextBox 8" id="8"/>
          <p:cNvSpPr txBox="true"/>
          <p:nvPr/>
        </p:nvSpPr>
        <p:spPr>
          <a:xfrm rot="0">
            <a:off x="6595716" y="6385161"/>
            <a:ext cx="4238982"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Canva Sans Bold"/>
                <a:ea typeface="Canva Sans Bold"/>
                <a:cs typeface="Canva Sans Bold"/>
                <a:sym typeface="Canva Sans Bold"/>
              </a:rPr>
              <a:t>🤖 AI Integration</a:t>
            </a:r>
          </a:p>
        </p:txBody>
      </p:sp>
      <p:sp>
        <p:nvSpPr>
          <p:cNvPr name="TextBox 9" id="9"/>
          <p:cNvSpPr txBox="true"/>
          <p:nvPr/>
        </p:nvSpPr>
        <p:spPr>
          <a:xfrm rot="0">
            <a:off x="3893227" y="7312261"/>
            <a:ext cx="10186523" cy="1725299"/>
          </a:xfrm>
          <a:prstGeom prst="rect">
            <a:avLst/>
          </a:prstGeom>
        </p:spPr>
        <p:txBody>
          <a:bodyPr anchor="t" rtlCol="false" tIns="0" lIns="0" bIns="0" rIns="0">
            <a:spAutoFit/>
          </a:bodyPr>
          <a:lstStyle/>
          <a:p>
            <a:pPr algn="ctr">
              <a:lnSpc>
                <a:spcPts val="4658"/>
              </a:lnSpc>
              <a:spcBef>
                <a:spcPct val="0"/>
              </a:spcBef>
            </a:pPr>
            <a:r>
              <a:rPr lang="en-US" b="true" sz="3327">
                <a:solidFill>
                  <a:srgbClr val="000000"/>
                </a:solidFill>
                <a:latin typeface="Canva Sans Bold"/>
                <a:ea typeface="Canva Sans Bold"/>
                <a:cs typeface="Canva Sans Bold"/>
                <a:sym typeface="Canva Sans Bold"/>
              </a:rPr>
              <a:t>•➤ Model Improvements:</a:t>
            </a:r>
          </a:p>
          <a:p>
            <a:pPr algn="ctr">
              <a:lnSpc>
                <a:spcPts val="4658"/>
              </a:lnSpc>
              <a:spcBef>
                <a:spcPct val="0"/>
              </a:spcBef>
            </a:pPr>
            <a:r>
              <a:rPr lang="en-US" b="true" sz="3327">
                <a:solidFill>
                  <a:srgbClr val="000000"/>
                </a:solidFill>
                <a:latin typeface="Canva Sans Bold"/>
                <a:ea typeface="Canva Sans Bold"/>
                <a:cs typeface="Canva Sans Bold"/>
                <a:sym typeface="Canva Sans Bold"/>
              </a:rPr>
              <a:t>•Enhancing Accuracy of Flower Classification</a:t>
            </a:r>
          </a:p>
          <a:p>
            <a:pPr algn="ctr">
              <a:lnSpc>
                <a:spcPts val="4658"/>
              </a:lnSpc>
              <a:spcBef>
                <a:spcPct val="0"/>
              </a:spcBef>
            </a:pPr>
            <a:r>
              <a:rPr lang="en-US" b="true" sz="3327">
                <a:solidFill>
                  <a:srgbClr val="000000"/>
                </a:solidFill>
                <a:latin typeface="Canva Sans Bold"/>
                <a:ea typeface="Canva Sans Bold"/>
                <a:cs typeface="Canva Sans Bold"/>
                <a:sym typeface="Canva Sans Bold"/>
              </a:rPr>
              <a:t>•Optimizing Response Time for Faster Predictions</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70180" y="213242"/>
            <a:ext cx="18596417" cy="10460485"/>
          </a:xfrm>
          <a:custGeom>
            <a:avLst/>
            <a:gdLst/>
            <a:ahLst/>
            <a:cxnLst/>
            <a:rect r="r" b="b" t="t" l="l"/>
            <a:pathLst>
              <a:path h="10460485" w="18596417">
                <a:moveTo>
                  <a:pt x="0" y="0"/>
                </a:moveTo>
                <a:lnTo>
                  <a:pt x="18596417" y="0"/>
                </a:lnTo>
                <a:lnTo>
                  <a:pt x="18596417" y="10460485"/>
                </a:lnTo>
                <a:lnTo>
                  <a:pt x="0" y="10460485"/>
                </a:lnTo>
                <a:lnTo>
                  <a:pt x="0" y="0"/>
                </a:lnTo>
                <a:close/>
              </a:path>
            </a:pathLst>
          </a:custGeom>
          <a:blipFill>
            <a:blip r:embed="rId2"/>
            <a:stretch>
              <a:fillRect l="0" t="0" r="0" b="0"/>
            </a:stretch>
          </a:blipFill>
        </p:spPr>
      </p:sp>
      <p:sp>
        <p:nvSpPr>
          <p:cNvPr name="Freeform 3" id="3"/>
          <p:cNvSpPr/>
          <p:nvPr/>
        </p:nvSpPr>
        <p:spPr>
          <a:xfrm flipH="false" flipV="false" rot="0">
            <a:off x="10987839" y="2554453"/>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3"/>
            <a:stretch>
              <a:fillRect l="0" t="0" r="0" b="0"/>
            </a:stretch>
          </a:blipFill>
        </p:spPr>
      </p:sp>
      <p:sp>
        <p:nvSpPr>
          <p:cNvPr name="TextBox 4" id="4"/>
          <p:cNvSpPr txBox="true"/>
          <p:nvPr/>
        </p:nvSpPr>
        <p:spPr>
          <a:xfrm rot="0">
            <a:off x="3365713" y="4551337"/>
            <a:ext cx="5094447" cy="1593795"/>
          </a:xfrm>
          <a:prstGeom prst="rect">
            <a:avLst/>
          </a:prstGeom>
        </p:spPr>
        <p:txBody>
          <a:bodyPr anchor="t" rtlCol="false" tIns="0" lIns="0" bIns="0" rIns="0">
            <a:spAutoFit/>
          </a:bodyPr>
          <a:lstStyle/>
          <a:p>
            <a:pPr algn="ctr">
              <a:lnSpc>
                <a:spcPts val="12953"/>
              </a:lnSpc>
            </a:pPr>
            <a:r>
              <a:rPr lang="en-US" sz="9252">
                <a:solidFill>
                  <a:srgbClr val="FFB2AA"/>
                </a:solidFill>
                <a:latin typeface="Frank Ruehl BT"/>
                <a:ea typeface="Frank Ruehl BT"/>
                <a:cs typeface="Frank Ruehl BT"/>
                <a:sym typeface="Frank Ruehl BT"/>
              </a:rPr>
              <a:t>15-</a:t>
            </a:r>
            <a:r>
              <a:rPr lang="en-US" sz="9252">
                <a:solidFill>
                  <a:srgbClr val="000000"/>
                </a:solidFill>
                <a:latin typeface="Frank Ruehl BT"/>
                <a:ea typeface="Frank Ruehl BT"/>
                <a:cs typeface="Frank Ruehl BT"/>
                <a:sym typeface="Frank Ruehl BT"/>
              </a:rPr>
              <a:t> </a:t>
            </a:r>
            <a:r>
              <a:rPr lang="en-US" sz="9252">
                <a:solidFill>
                  <a:srgbClr val="0A3D25"/>
                </a:solidFill>
                <a:latin typeface="Frank Ruehl BT"/>
                <a:ea typeface="Frank Ruehl BT"/>
                <a:cs typeface="Frank Ruehl BT"/>
                <a:sym typeface="Frank Ruehl BT"/>
              </a:rPr>
              <a:t>Demo</a:t>
            </a:r>
            <a:r>
              <a:rPr lang="en-US" sz="9252">
                <a:solidFill>
                  <a:srgbClr val="000000"/>
                </a:solidFill>
                <a:latin typeface="Frank Ruehl BT"/>
                <a:ea typeface="Frank Ruehl BT"/>
                <a:cs typeface="Frank Ruehl BT"/>
                <a:sym typeface="Frank Ruehl BT"/>
              </a:rPr>
              <a:t>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4664" y="-486558"/>
            <a:ext cx="19482664" cy="10958999"/>
          </a:xfrm>
          <a:custGeom>
            <a:avLst/>
            <a:gdLst/>
            <a:ahLst/>
            <a:cxnLst/>
            <a:rect r="r" b="b" t="t" l="l"/>
            <a:pathLst>
              <a:path h="10958999" w="19482664">
                <a:moveTo>
                  <a:pt x="0" y="0"/>
                </a:moveTo>
                <a:lnTo>
                  <a:pt x="19482664" y="0"/>
                </a:lnTo>
                <a:lnTo>
                  <a:pt x="19482664" y="10958999"/>
                </a:lnTo>
                <a:lnTo>
                  <a:pt x="0" y="10958999"/>
                </a:lnTo>
                <a:lnTo>
                  <a:pt x="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18101" r="0" b="18101"/>
          <a:stretch>
            <a:fillRect/>
          </a:stretch>
        </p:blipFill>
        <p:spPr>
          <a:xfrm flipH="false" flipV="false" rot="0">
            <a:off x="1529375" y="-1333798"/>
            <a:ext cx="15229251" cy="12954596"/>
          </a:xfrm>
          <a:prstGeom prst="rect">
            <a:avLst/>
          </a:prstGeom>
        </p:spPr>
      </p:pic>
    </p:spTree>
  </p:cSld>
  <p:clrMapOvr>
    <a:masterClrMapping/>
  </p:clrMapOvr>
  <p:timing>
    <p:tnLst>
      <p:par>
        <p:cTn dur="indefinite" restart="never" nodeType="tmRoot">
          <p:childTnLst>
            <p:video>
              <p:cMediaNode vol="400000">
                <p:cTn fill="hold" display="false">
                  <p:stCondLst>
                    <p:cond delay="indefinite"/>
                  </p:stCondLst>
                </p:cTn>
                <p:tgtEl>
                  <p:spTgt spid="3"/>
                </p:tgtEl>
              </p:cMediaNode>
            </p:video>
          </p:childTnLst>
        </p:cTn>
      </p:par>
    </p:tnLst>
  </p:timing>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081399" y="1554549"/>
            <a:ext cx="7177901" cy="7177901"/>
          </a:xfrm>
          <a:custGeom>
            <a:avLst/>
            <a:gdLst/>
            <a:ahLst/>
            <a:cxnLst/>
            <a:rect r="r" b="b" t="t" l="l"/>
            <a:pathLst>
              <a:path h="7177901" w="7177901">
                <a:moveTo>
                  <a:pt x="0" y="0"/>
                </a:moveTo>
                <a:lnTo>
                  <a:pt x="7177901" y="0"/>
                </a:lnTo>
                <a:lnTo>
                  <a:pt x="7177901" y="7177902"/>
                </a:lnTo>
                <a:lnTo>
                  <a:pt x="0" y="7177902"/>
                </a:lnTo>
                <a:lnTo>
                  <a:pt x="0" y="0"/>
                </a:lnTo>
                <a:close/>
              </a:path>
            </a:pathLst>
          </a:custGeom>
          <a:blipFill>
            <a:blip r:embed="rId3"/>
            <a:stretch>
              <a:fillRect l="0" t="0" r="0" b="0"/>
            </a:stretch>
          </a:blipFill>
        </p:spPr>
      </p:sp>
      <p:sp>
        <p:nvSpPr>
          <p:cNvPr name="TextBox 4" id="4"/>
          <p:cNvSpPr txBox="true"/>
          <p:nvPr/>
        </p:nvSpPr>
        <p:spPr>
          <a:xfrm rot="0">
            <a:off x="2526387" y="4152978"/>
            <a:ext cx="6617613" cy="1335083"/>
          </a:xfrm>
          <a:prstGeom prst="rect">
            <a:avLst/>
          </a:prstGeom>
        </p:spPr>
        <p:txBody>
          <a:bodyPr anchor="t" rtlCol="false" tIns="0" lIns="0" bIns="0" rIns="0">
            <a:spAutoFit/>
          </a:bodyPr>
          <a:lstStyle/>
          <a:p>
            <a:pPr algn="ctr">
              <a:lnSpc>
                <a:spcPts val="10937"/>
              </a:lnSpc>
              <a:spcBef>
                <a:spcPct val="0"/>
              </a:spcBef>
            </a:pPr>
            <a:r>
              <a:rPr lang="en-US" sz="7812" spc="390">
                <a:solidFill>
                  <a:srgbClr val="FFB2AA"/>
                </a:solidFill>
                <a:latin typeface="Frank Ruehl BT"/>
                <a:ea typeface="Frank Ruehl BT"/>
                <a:cs typeface="Frank Ruehl BT"/>
                <a:sym typeface="Frank Ruehl BT"/>
              </a:rPr>
              <a:t>16</a:t>
            </a:r>
            <a:r>
              <a:rPr lang="en-US" sz="7812" spc="390">
                <a:solidFill>
                  <a:srgbClr val="000000"/>
                </a:solidFill>
                <a:latin typeface="Frank Ruehl BT"/>
                <a:ea typeface="Frank Ruehl BT"/>
                <a:cs typeface="Frank Ruehl BT"/>
                <a:sym typeface="Frank Ruehl BT"/>
              </a:rPr>
              <a:t>-Time Plan </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flipV="true">
            <a:off x="1768022" y="1330076"/>
            <a:ext cx="2039939" cy="0"/>
          </a:xfrm>
          <a:prstGeom prst="line">
            <a:avLst/>
          </a:prstGeom>
          <a:ln cap="flat" w="38100">
            <a:solidFill>
              <a:srgbClr val="000000"/>
            </a:solidFill>
            <a:prstDash val="solid"/>
            <a:headEnd type="oval" len="lg" w="lg"/>
            <a:tailEnd type="none" len="sm" w="sm"/>
          </a:ln>
        </p:spPr>
      </p:sp>
      <p:sp>
        <p:nvSpPr>
          <p:cNvPr name="Freeform 4" id="4"/>
          <p:cNvSpPr/>
          <p:nvPr/>
        </p:nvSpPr>
        <p:spPr>
          <a:xfrm flipH="false" flipV="false" rot="0">
            <a:off x="4015395" y="901923"/>
            <a:ext cx="856306" cy="856306"/>
          </a:xfrm>
          <a:custGeom>
            <a:avLst/>
            <a:gdLst/>
            <a:ahLst/>
            <a:cxnLst/>
            <a:rect r="r" b="b" t="t" l="l"/>
            <a:pathLst>
              <a:path h="856306" w="856306">
                <a:moveTo>
                  <a:pt x="0" y="0"/>
                </a:moveTo>
                <a:lnTo>
                  <a:pt x="856306" y="0"/>
                </a:lnTo>
                <a:lnTo>
                  <a:pt x="856306" y="856306"/>
                </a:lnTo>
                <a:lnTo>
                  <a:pt x="0" y="856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225464" y="1916033"/>
            <a:ext cx="2558969" cy="1899402"/>
          </a:xfrm>
          <a:prstGeom prst="rect">
            <a:avLst/>
          </a:prstGeom>
        </p:spPr>
        <p:txBody>
          <a:bodyPr anchor="t" rtlCol="false" tIns="0" lIns="0" bIns="0" rIns="0">
            <a:spAutoFit/>
          </a:bodyPr>
          <a:lstStyle/>
          <a:p>
            <a:pPr algn="ctr">
              <a:lnSpc>
                <a:spcPts val="3093"/>
              </a:lnSpc>
              <a:spcBef>
                <a:spcPct val="0"/>
              </a:spcBef>
            </a:pPr>
            <a:r>
              <a:rPr lang="en-US" b="true" sz="2209">
                <a:solidFill>
                  <a:srgbClr val="000000"/>
                </a:solidFill>
                <a:latin typeface="Canva Sans Bold"/>
                <a:ea typeface="Canva Sans Bold"/>
                <a:cs typeface="Canva Sans Bold"/>
                <a:sym typeface="Canva Sans Bold"/>
              </a:rPr>
              <a:t>Week 1-2: Research and understand the idea of the project</a:t>
            </a:r>
          </a:p>
          <a:p>
            <a:pPr algn="ctr">
              <a:lnSpc>
                <a:spcPts val="3093"/>
              </a:lnSpc>
              <a:spcBef>
                <a:spcPct val="0"/>
              </a:spcBef>
            </a:pPr>
          </a:p>
        </p:txBody>
      </p:sp>
      <p:sp>
        <p:nvSpPr>
          <p:cNvPr name="AutoShape 6" id="6"/>
          <p:cNvSpPr/>
          <p:nvPr/>
        </p:nvSpPr>
        <p:spPr>
          <a:xfrm flipV="true">
            <a:off x="5166599" y="1330076"/>
            <a:ext cx="2944164" cy="20798"/>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8318886" y="901923"/>
            <a:ext cx="856306" cy="856306"/>
          </a:xfrm>
          <a:custGeom>
            <a:avLst/>
            <a:gdLst/>
            <a:ahLst/>
            <a:cxnLst/>
            <a:rect r="r" b="b" t="t" l="l"/>
            <a:pathLst>
              <a:path h="856306" w="856306">
                <a:moveTo>
                  <a:pt x="0" y="0"/>
                </a:moveTo>
                <a:lnTo>
                  <a:pt x="856306" y="0"/>
                </a:lnTo>
                <a:lnTo>
                  <a:pt x="856306" y="856306"/>
                </a:lnTo>
                <a:lnTo>
                  <a:pt x="0" y="856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383975" y="1720129"/>
            <a:ext cx="2726128" cy="1931741"/>
          </a:xfrm>
          <a:prstGeom prst="rect">
            <a:avLst/>
          </a:prstGeom>
        </p:spPr>
        <p:txBody>
          <a:bodyPr anchor="t" rtlCol="false" tIns="0" lIns="0" bIns="0" rIns="0">
            <a:spAutoFit/>
          </a:bodyPr>
          <a:lstStyle/>
          <a:p>
            <a:pPr algn="ctr">
              <a:lnSpc>
                <a:spcPts val="3098"/>
              </a:lnSpc>
              <a:spcBef>
                <a:spcPct val="0"/>
              </a:spcBef>
            </a:pPr>
          </a:p>
          <a:p>
            <a:pPr algn="ctr">
              <a:lnSpc>
                <a:spcPts val="3098"/>
              </a:lnSpc>
              <a:spcBef>
                <a:spcPct val="0"/>
              </a:spcBef>
            </a:pPr>
            <a:r>
              <a:rPr lang="en-US" b="true" sz="2213">
                <a:solidFill>
                  <a:srgbClr val="000000"/>
                </a:solidFill>
                <a:latin typeface="Canva Sans Bold"/>
                <a:ea typeface="Canva Sans Bold"/>
                <a:cs typeface="Canva Sans Bold"/>
                <a:sym typeface="Canva Sans Bold"/>
              </a:rPr>
              <a:t>Week 3-4: Collecting the dataset</a:t>
            </a:r>
          </a:p>
          <a:p>
            <a:pPr algn="ctr">
              <a:lnSpc>
                <a:spcPts val="3098"/>
              </a:lnSpc>
              <a:spcBef>
                <a:spcPct val="0"/>
              </a:spcBef>
            </a:pPr>
          </a:p>
        </p:txBody>
      </p:sp>
      <p:sp>
        <p:nvSpPr>
          <p:cNvPr name="AutoShape 9" id="9"/>
          <p:cNvSpPr/>
          <p:nvPr/>
        </p:nvSpPr>
        <p:spPr>
          <a:xfrm flipV="true">
            <a:off x="9556212" y="1288482"/>
            <a:ext cx="2944164" cy="20798"/>
          </a:xfrm>
          <a:prstGeom prst="line">
            <a:avLst/>
          </a:prstGeom>
          <a:ln cap="flat" w="38100">
            <a:solidFill>
              <a:srgbClr val="000000"/>
            </a:solidFill>
            <a:prstDash val="solid"/>
            <a:headEnd type="none" len="sm" w="sm"/>
            <a:tailEnd type="none" len="sm" w="sm"/>
          </a:ln>
        </p:spPr>
      </p:sp>
      <p:sp>
        <p:nvSpPr>
          <p:cNvPr name="Freeform 10" id="10"/>
          <p:cNvSpPr/>
          <p:nvPr/>
        </p:nvSpPr>
        <p:spPr>
          <a:xfrm flipH="false" flipV="false" rot="0">
            <a:off x="12847179" y="860329"/>
            <a:ext cx="856306" cy="856306"/>
          </a:xfrm>
          <a:custGeom>
            <a:avLst/>
            <a:gdLst/>
            <a:ahLst/>
            <a:cxnLst/>
            <a:rect r="r" b="b" t="t" l="l"/>
            <a:pathLst>
              <a:path h="856306" w="856306">
                <a:moveTo>
                  <a:pt x="0" y="0"/>
                </a:moveTo>
                <a:lnTo>
                  <a:pt x="856306" y="0"/>
                </a:lnTo>
                <a:lnTo>
                  <a:pt x="856306" y="856305"/>
                </a:lnTo>
                <a:lnTo>
                  <a:pt x="0" y="856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2500376" y="1499095"/>
            <a:ext cx="1765021" cy="2364285"/>
          </a:xfrm>
          <a:prstGeom prst="rect">
            <a:avLst/>
          </a:prstGeom>
        </p:spPr>
        <p:txBody>
          <a:bodyPr anchor="t" rtlCol="false" tIns="0" lIns="0" bIns="0" rIns="0">
            <a:spAutoFit/>
          </a:bodyPr>
          <a:lstStyle/>
          <a:p>
            <a:pPr algn="ctr">
              <a:lnSpc>
                <a:spcPts val="3143"/>
              </a:lnSpc>
              <a:spcBef>
                <a:spcPct val="0"/>
              </a:spcBef>
            </a:pPr>
          </a:p>
          <a:p>
            <a:pPr algn="ctr">
              <a:lnSpc>
                <a:spcPts val="3143"/>
              </a:lnSpc>
              <a:spcBef>
                <a:spcPct val="0"/>
              </a:spcBef>
            </a:pPr>
            <a:r>
              <a:rPr lang="en-US" b="true" sz="2245">
                <a:solidFill>
                  <a:srgbClr val="000000"/>
                </a:solidFill>
                <a:latin typeface="Canva Sans Bold"/>
                <a:ea typeface="Canva Sans Bold"/>
                <a:cs typeface="Canva Sans Bold"/>
                <a:sym typeface="Canva Sans Bold"/>
              </a:rPr>
              <a:t>Week 5: Start the Design of UI&amp;UX</a:t>
            </a:r>
          </a:p>
          <a:p>
            <a:pPr algn="ctr">
              <a:lnSpc>
                <a:spcPts val="3143"/>
              </a:lnSpc>
              <a:spcBef>
                <a:spcPct val="0"/>
              </a:spcBef>
            </a:pPr>
          </a:p>
        </p:txBody>
      </p:sp>
      <p:sp>
        <p:nvSpPr>
          <p:cNvPr name="TextBox 12" id="12"/>
          <p:cNvSpPr txBox="true"/>
          <p:nvPr/>
        </p:nvSpPr>
        <p:spPr>
          <a:xfrm rot="0">
            <a:off x="11932775" y="4621467"/>
            <a:ext cx="3045807" cy="1914721"/>
          </a:xfrm>
          <a:prstGeom prst="rect">
            <a:avLst/>
          </a:prstGeom>
        </p:spPr>
        <p:txBody>
          <a:bodyPr anchor="t" rtlCol="false" tIns="0" lIns="0" bIns="0" rIns="0">
            <a:spAutoFit/>
          </a:bodyPr>
          <a:lstStyle/>
          <a:p>
            <a:pPr algn="ctr">
              <a:lnSpc>
                <a:spcPts val="3070"/>
              </a:lnSpc>
              <a:spcBef>
                <a:spcPct val="0"/>
              </a:spcBef>
            </a:pPr>
          </a:p>
          <a:p>
            <a:pPr algn="ctr">
              <a:lnSpc>
                <a:spcPts val="3070"/>
              </a:lnSpc>
              <a:spcBef>
                <a:spcPct val="0"/>
              </a:spcBef>
            </a:pPr>
            <a:r>
              <a:rPr lang="en-US" b="true" sz="2193">
                <a:solidFill>
                  <a:srgbClr val="000000"/>
                </a:solidFill>
                <a:latin typeface="Canva Sans Bold"/>
                <a:ea typeface="Canva Sans Bold"/>
                <a:cs typeface="Canva Sans Bold"/>
                <a:sym typeface="Canva Sans Bold"/>
              </a:rPr>
              <a:t>Week 6: Understanding database design</a:t>
            </a:r>
          </a:p>
          <a:p>
            <a:pPr algn="ctr">
              <a:lnSpc>
                <a:spcPts val="3070"/>
              </a:lnSpc>
              <a:spcBef>
                <a:spcPct val="0"/>
              </a:spcBef>
            </a:pPr>
          </a:p>
        </p:txBody>
      </p:sp>
      <p:sp>
        <p:nvSpPr>
          <p:cNvPr name="Freeform 13" id="13"/>
          <p:cNvSpPr/>
          <p:nvPr/>
        </p:nvSpPr>
        <p:spPr>
          <a:xfrm flipH="false" flipV="false" rot="0">
            <a:off x="15880605" y="2404277"/>
            <a:ext cx="856306" cy="856306"/>
          </a:xfrm>
          <a:custGeom>
            <a:avLst/>
            <a:gdLst/>
            <a:ahLst/>
            <a:cxnLst/>
            <a:rect r="r" b="b" t="t" l="l"/>
            <a:pathLst>
              <a:path h="856306" w="856306">
                <a:moveTo>
                  <a:pt x="0" y="0"/>
                </a:moveTo>
                <a:lnTo>
                  <a:pt x="856306" y="0"/>
                </a:lnTo>
                <a:lnTo>
                  <a:pt x="856306" y="856305"/>
                </a:lnTo>
                <a:lnTo>
                  <a:pt x="0" y="856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028700" y="6108035"/>
            <a:ext cx="856306" cy="856306"/>
          </a:xfrm>
          <a:custGeom>
            <a:avLst/>
            <a:gdLst/>
            <a:ahLst/>
            <a:cxnLst/>
            <a:rect r="r" b="b" t="t" l="l"/>
            <a:pathLst>
              <a:path h="856306" w="856306">
                <a:moveTo>
                  <a:pt x="0" y="0"/>
                </a:moveTo>
                <a:lnTo>
                  <a:pt x="856306" y="0"/>
                </a:lnTo>
                <a:lnTo>
                  <a:pt x="856306" y="856305"/>
                </a:lnTo>
                <a:lnTo>
                  <a:pt x="0" y="856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2885426" y="4033837"/>
            <a:ext cx="856306" cy="856306"/>
          </a:xfrm>
          <a:custGeom>
            <a:avLst/>
            <a:gdLst/>
            <a:ahLst/>
            <a:cxnLst/>
            <a:rect r="r" b="b" t="t" l="l"/>
            <a:pathLst>
              <a:path h="856306" w="856306">
                <a:moveTo>
                  <a:pt x="0" y="0"/>
                </a:moveTo>
                <a:lnTo>
                  <a:pt x="856306" y="0"/>
                </a:lnTo>
                <a:lnTo>
                  <a:pt x="856306" y="856306"/>
                </a:lnTo>
                <a:lnTo>
                  <a:pt x="0" y="856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6" id="16"/>
          <p:cNvSpPr/>
          <p:nvPr/>
        </p:nvSpPr>
        <p:spPr>
          <a:xfrm flipV="true">
            <a:off x="9556359" y="4399597"/>
            <a:ext cx="2944164" cy="20798"/>
          </a:xfrm>
          <a:prstGeom prst="line">
            <a:avLst/>
          </a:prstGeom>
          <a:ln cap="flat" w="38100">
            <a:solidFill>
              <a:srgbClr val="000000"/>
            </a:solidFill>
            <a:prstDash val="solid"/>
            <a:headEnd type="none" len="sm" w="sm"/>
            <a:tailEnd type="none" len="sm" w="sm"/>
          </a:ln>
        </p:spPr>
      </p:sp>
      <p:sp>
        <p:nvSpPr>
          <p:cNvPr name="Freeform 17" id="17"/>
          <p:cNvSpPr/>
          <p:nvPr/>
        </p:nvSpPr>
        <p:spPr>
          <a:xfrm flipH="false" flipV="false" rot="0">
            <a:off x="8318886" y="3992242"/>
            <a:ext cx="856306" cy="856306"/>
          </a:xfrm>
          <a:custGeom>
            <a:avLst/>
            <a:gdLst/>
            <a:ahLst/>
            <a:cxnLst/>
            <a:rect r="r" b="b" t="t" l="l"/>
            <a:pathLst>
              <a:path h="856306" w="856306">
                <a:moveTo>
                  <a:pt x="0" y="0"/>
                </a:moveTo>
                <a:lnTo>
                  <a:pt x="856306" y="0"/>
                </a:lnTo>
                <a:lnTo>
                  <a:pt x="856306" y="856306"/>
                </a:lnTo>
                <a:lnTo>
                  <a:pt x="0" y="856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6952507" y="4663936"/>
            <a:ext cx="3589063" cy="1607334"/>
          </a:xfrm>
          <a:prstGeom prst="rect">
            <a:avLst/>
          </a:prstGeom>
        </p:spPr>
        <p:txBody>
          <a:bodyPr anchor="t" rtlCol="false" tIns="0" lIns="0" bIns="0" rIns="0">
            <a:spAutoFit/>
          </a:bodyPr>
          <a:lstStyle/>
          <a:p>
            <a:pPr algn="ctr">
              <a:lnSpc>
                <a:spcPts val="3213"/>
              </a:lnSpc>
              <a:spcBef>
                <a:spcPct val="0"/>
              </a:spcBef>
            </a:pPr>
          </a:p>
          <a:p>
            <a:pPr algn="ctr">
              <a:lnSpc>
                <a:spcPts val="3213"/>
              </a:lnSpc>
              <a:spcBef>
                <a:spcPct val="0"/>
              </a:spcBef>
            </a:pPr>
            <a:r>
              <a:rPr lang="en-US" b="true" sz="2295">
                <a:solidFill>
                  <a:srgbClr val="000000"/>
                </a:solidFill>
                <a:latin typeface="Canva Sans Bold"/>
                <a:ea typeface="Canva Sans Bold"/>
                <a:cs typeface="Canva Sans Bold"/>
                <a:sym typeface="Canva Sans Bold"/>
              </a:rPr>
              <a:t>Week 7-8: Implementation and build the model</a:t>
            </a:r>
          </a:p>
        </p:txBody>
      </p:sp>
      <p:sp>
        <p:nvSpPr>
          <p:cNvPr name="AutoShape 19" id="19"/>
          <p:cNvSpPr/>
          <p:nvPr/>
        </p:nvSpPr>
        <p:spPr>
          <a:xfrm flipV="true">
            <a:off x="4989820" y="4441192"/>
            <a:ext cx="2944164" cy="20798"/>
          </a:xfrm>
          <a:prstGeom prst="line">
            <a:avLst/>
          </a:prstGeom>
          <a:ln cap="flat" w="38100">
            <a:solidFill>
              <a:srgbClr val="000000"/>
            </a:solidFill>
            <a:prstDash val="solid"/>
            <a:headEnd type="none" len="sm" w="sm"/>
            <a:tailEnd type="none" len="sm" w="sm"/>
          </a:ln>
        </p:spPr>
      </p:sp>
      <p:sp>
        <p:nvSpPr>
          <p:cNvPr name="Freeform 20" id="20"/>
          <p:cNvSpPr/>
          <p:nvPr/>
        </p:nvSpPr>
        <p:spPr>
          <a:xfrm flipH="false" flipV="false" rot="0">
            <a:off x="3857190" y="4033837"/>
            <a:ext cx="856306" cy="856306"/>
          </a:xfrm>
          <a:custGeom>
            <a:avLst/>
            <a:gdLst/>
            <a:ahLst/>
            <a:cxnLst/>
            <a:rect r="r" b="b" t="t" l="l"/>
            <a:pathLst>
              <a:path h="856306" w="856306">
                <a:moveTo>
                  <a:pt x="0" y="0"/>
                </a:moveTo>
                <a:lnTo>
                  <a:pt x="856305" y="0"/>
                </a:lnTo>
                <a:lnTo>
                  <a:pt x="856305" y="856306"/>
                </a:lnTo>
                <a:lnTo>
                  <a:pt x="0" y="856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2835066" y="4810448"/>
            <a:ext cx="3398318" cy="1576977"/>
          </a:xfrm>
          <a:prstGeom prst="rect">
            <a:avLst/>
          </a:prstGeom>
        </p:spPr>
        <p:txBody>
          <a:bodyPr anchor="t" rtlCol="false" tIns="0" lIns="0" bIns="0" rIns="0">
            <a:spAutoFit/>
          </a:bodyPr>
          <a:lstStyle/>
          <a:p>
            <a:pPr algn="ctr">
              <a:lnSpc>
                <a:spcPts val="3170"/>
              </a:lnSpc>
              <a:spcBef>
                <a:spcPct val="0"/>
              </a:spcBef>
            </a:pPr>
          </a:p>
          <a:p>
            <a:pPr algn="ctr">
              <a:lnSpc>
                <a:spcPts val="3170"/>
              </a:lnSpc>
              <a:spcBef>
                <a:spcPct val="0"/>
              </a:spcBef>
            </a:pPr>
            <a:r>
              <a:rPr lang="en-US" b="true" sz="2264">
                <a:solidFill>
                  <a:srgbClr val="000000"/>
                </a:solidFill>
                <a:latin typeface="Canva Sans Bold"/>
                <a:ea typeface="Canva Sans Bold"/>
                <a:cs typeface="Canva Sans Bold"/>
                <a:sym typeface="Canva Sans Bold"/>
              </a:rPr>
              <a:t>Week 9-10: Implementation front-end</a:t>
            </a:r>
          </a:p>
        </p:txBody>
      </p:sp>
      <p:sp>
        <p:nvSpPr>
          <p:cNvPr name="AutoShape 22" id="22"/>
          <p:cNvSpPr/>
          <p:nvPr/>
        </p:nvSpPr>
        <p:spPr>
          <a:xfrm flipV="true">
            <a:off x="1456853" y="4461990"/>
            <a:ext cx="2145136" cy="1468991"/>
          </a:xfrm>
          <a:prstGeom prst="line">
            <a:avLst/>
          </a:prstGeom>
          <a:ln cap="flat" w="38100">
            <a:solidFill>
              <a:srgbClr val="000000"/>
            </a:solidFill>
            <a:prstDash val="solid"/>
            <a:headEnd type="none" len="sm" w="sm"/>
            <a:tailEnd type="none" len="sm" w="sm"/>
          </a:ln>
        </p:spPr>
      </p:sp>
      <p:sp>
        <p:nvSpPr>
          <p:cNvPr name="AutoShape 23" id="23"/>
          <p:cNvSpPr/>
          <p:nvPr/>
        </p:nvSpPr>
        <p:spPr>
          <a:xfrm flipH="true" flipV="true">
            <a:off x="1375770" y="7109049"/>
            <a:ext cx="1849695" cy="1139474"/>
          </a:xfrm>
          <a:prstGeom prst="line">
            <a:avLst/>
          </a:prstGeom>
          <a:ln cap="flat" w="38100">
            <a:solidFill>
              <a:srgbClr val="000000"/>
            </a:solidFill>
            <a:prstDash val="solid"/>
            <a:headEnd type="none" len="sm" w="sm"/>
            <a:tailEnd type="none" len="sm" w="sm"/>
          </a:ln>
        </p:spPr>
      </p:sp>
      <p:sp>
        <p:nvSpPr>
          <p:cNvPr name="AutoShape 24" id="24"/>
          <p:cNvSpPr/>
          <p:nvPr/>
        </p:nvSpPr>
        <p:spPr>
          <a:xfrm>
            <a:off x="13900920" y="1149330"/>
            <a:ext cx="2342108" cy="1128749"/>
          </a:xfrm>
          <a:prstGeom prst="line">
            <a:avLst/>
          </a:prstGeom>
          <a:ln cap="flat" w="38100">
            <a:solidFill>
              <a:srgbClr val="000000"/>
            </a:solidFill>
            <a:prstDash val="solid"/>
            <a:headEnd type="none" len="sm" w="sm"/>
            <a:tailEnd type="none" len="sm" w="sm"/>
          </a:ln>
        </p:spPr>
      </p:sp>
      <p:sp>
        <p:nvSpPr>
          <p:cNvPr name="AutoShape 25" id="25"/>
          <p:cNvSpPr/>
          <p:nvPr/>
        </p:nvSpPr>
        <p:spPr>
          <a:xfrm flipH="true">
            <a:off x="13983911" y="3374668"/>
            <a:ext cx="2325218" cy="1163144"/>
          </a:xfrm>
          <a:prstGeom prst="line">
            <a:avLst/>
          </a:prstGeom>
          <a:ln cap="flat" w="38100">
            <a:solidFill>
              <a:srgbClr val="000000"/>
            </a:solidFill>
            <a:prstDash val="solid"/>
            <a:headEnd type="none" len="sm" w="sm"/>
            <a:tailEnd type="none" len="sm" w="sm"/>
          </a:ln>
        </p:spPr>
      </p:sp>
      <p:sp>
        <p:nvSpPr>
          <p:cNvPr name="Freeform 26" id="26"/>
          <p:cNvSpPr/>
          <p:nvPr/>
        </p:nvSpPr>
        <p:spPr>
          <a:xfrm flipH="false" flipV="false" rot="0">
            <a:off x="3379807" y="7820370"/>
            <a:ext cx="856306" cy="856306"/>
          </a:xfrm>
          <a:custGeom>
            <a:avLst/>
            <a:gdLst/>
            <a:ahLst/>
            <a:cxnLst/>
            <a:rect r="r" b="b" t="t" l="l"/>
            <a:pathLst>
              <a:path h="856306" w="856306">
                <a:moveTo>
                  <a:pt x="0" y="0"/>
                </a:moveTo>
                <a:lnTo>
                  <a:pt x="856306" y="0"/>
                </a:lnTo>
                <a:lnTo>
                  <a:pt x="856306" y="856306"/>
                </a:lnTo>
                <a:lnTo>
                  <a:pt x="0" y="856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27" id="27"/>
          <p:cNvSpPr/>
          <p:nvPr/>
        </p:nvSpPr>
        <p:spPr>
          <a:xfrm flipV="true">
            <a:off x="4443695" y="8269320"/>
            <a:ext cx="2944164" cy="20798"/>
          </a:xfrm>
          <a:prstGeom prst="line">
            <a:avLst/>
          </a:prstGeom>
          <a:ln cap="flat" w="38100">
            <a:solidFill>
              <a:srgbClr val="000000"/>
            </a:solidFill>
            <a:prstDash val="solid"/>
            <a:headEnd type="none" len="sm" w="sm"/>
            <a:tailEnd type="none" len="sm" w="sm"/>
          </a:ln>
        </p:spPr>
      </p:sp>
      <p:sp>
        <p:nvSpPr>
          <p:cNvPr name="TextBox 28" id="28"/>
          <p:cNvSpPr txBox="true"/>
          <p:nvPr/>
        </p:nvSpPr>
        <p:spPr>
          <a:xfrm rot="0">
            <a:off x="2482894" y="8429030"/>
            <a:ext cx="2650132" cy="1299590"/>
          </a:xfrm>
          <a:prstGeom prst="rect">
            <a:avLst/>
          </a:prstGeom>
        </p:spPr>
        <p:txBody>
          <a:bodyPr anchor="t" rtlCol="false" tIns="0" lIns="0" bIns="0" rIns="0">
            <a:spAutoFit/>
          </a:bodyPr>
          <a:lstStyle/>
          <a:p>
            <a:pPr algn="ctr">
              <a:lnSpc>
                <a:spcPts val="3482"/>
              </a:lnSpc>
              <a:spcBef>
                <a:spcPct val="0"/>
              </a:spcBef>
            </a:pPr>
          </a:p>
          <a:p>
            <a:pPr algn="ctr">
              <a:lnSpc>
                <a:spcPts val="3482"/>
              </a:lnSpc>
              <a:spcBef>
                <a:spcPct val="0"/>
              </a:spcBef>
            </a:pPr>
            <a:r>
              <a:rPr lang="en-US" b="true" sz="2487">
                <a:solidFill>
                  <a:srgbClr val="000000"/>
                </a:solidFill>
                <a:latin typeface="Canva Sans Bold"/>
                <a:ea typeface="Canva Sans Bold"/>
                <a:cs typeface="Canva Sans Bold"/>
                <a:sym typeface="Canva Sans Bold"/>
              </a:rPr>
              <a:t>Week 11: ERD &amp; schema design</a:t>
            </a:r>
          </a:p>
        </p:txBody>
      </p:sp>
      <p:sp>
        <p:nvSpPr>
          <p:cNvPr name="TextBox 29" id="29"/>
          <p:cNvSpPr txBox="true"/>
          <p:nvPr/>
        </p:nvSpPr>
        <p:spPr>
          <a:xfrm rot="0">
            <a:off x="6458607" y="8336120"/>
            <a:ext cx="2760265" cy="1554620"/>
          </a:xfrm>
          <a:prstGeom prst="rect">
            <a:avLst/>
          </a:prstGeom>
        </p:spPr>
        <p:txBody>
          <a:bodyPr anchor="t" rtlCol="false" tIns="0" lIns="0" bIns="0" rIns="0">
            <a:spAutoFit/>
          </a:bodyPr>
          <a:lstStyle/>
          <a:p>
            <a:pPr algn="ctr">
              <a:lnSpc>
                <a:spcPts val="3105"/>
              </a:lnSpc>
              <a:spcBef>
                <a:spcPct val="0"/>
              </a:spcBef>
            </a:pPr>
          </a:p>
          <a:p>
            <a:pPr algn="ctr">
              <a:lnSpc>
                <a:spcPts val="3105"/>
              </a:lnSpc>
              <a:spcBef>
                <a:spcPct val="0"/>
              </a:spcBef>
            </a:pPr>
            <a:r>
              <a:rPr lang="en-US" b="true" sz="2217">
                <a:solidFill>
                  <a:srgbClr val="000000"/>
                </a:solidFill>
                <a:latin typeface="Canva Sans Bold"/>
                <a:ea typeface="Canva Sans Bold"/>
                <a:cs typeface="Canva Sans Bold"/>
                <a:sym typeface="Canva Sans Bold"/>
              </a:rPr>
              <a:t>Week 12-13: Improve model accuracy</a:t>
            </a:r>
          </a:p>
        </p:txBody>
      </p:sp>
      <p:sp>
        <p:nvSpPr>
          <p:cNvPr name="TextBox 30" id="30"/>
          <p:cNvSpPr txBox="true"/>
          <p:nvPr/>
        </p:nvSpPr>
        <p:spPr>
          <a:xfrm rot="0">
            <a:off x="10855980" y="8304050"/>
            <a:ext cx="2526907" cy="1475884"/>
          </a:xfrm>
          <a:prstGeom prst="rect">
            <a:avLst/>
          </a:prstGeom>
        </p:spPr>
        <p:txBody>
          <a:bodyPr anchor="t" rtlCol="false" tIns="0" lIns="0" bIns="0" rIns="0">
            <a:spAutoFit/>
          </a:bodyPr>
          <a:lstStyle/>
          <a:p>
            <a:pPr algn="ctr">
              <a:lnSpc>
                <a:spcPts val="2962"/>
              </a:lnSpc>
              <a:spcBef>
                <a:spcPct val="0"/>
              </a:spcBef>
            </a:pPr>
          </a:p>
          <a:p>
            <a:pPr algn="ctr">
              <a:lnSpc>
                <a:spcPts val="2962"/>
              </a:lnSpc>
              <a:spcBef>
                <a:spcPct val="0"/>
              </a:spcBef>
            </a:pPr>
            <a:r>
              <a:rPr lang="en-US" b="true" sz="2116">
                <a:solidFill>
                  <a:srgbClr val="000000"/>
                </a:solidFill>
                <a:latin typeface="Canva Sans Bold"/>
                <a:ea typeface="Canva Sans Bold"/>
                <a:cs typeface="Canva Sans Bold"/>
                <a:sym typeface="Canva Sans Bold"/>
              </a:rPr>
              <a:t>Week 14-15: Final testing and project review</a:t>
            </a:r>
          </a:p>
        </p:txBody>
      </p:sp>
      <p:sp>
        <p:nvSpPr>
          <p:cNvPr name="Freeform 31" id="31"/>
          <p:cNvSpPr/>
          <p:nvPr/>
        </p:nvSpPr>
        <p:spPr>
          <a:xfrm flipH="false" flipV="false" rot="0">
            <a:off x="7533589" y="7789174"/>
            <a:ext cx="856306" cy="856306"/>
          </a:xfrm>
          <a:custGeom>
            <a:avLst/>
            <a:gdLst/>
            <a:ahLst/>
            <a:cxnLst/>
            <a:rect r="r" b="b" t="t" l="l"/>
            <a:pathLst>
              <a:path h="856306" w="856306">
                <a:moveTo>
                  <a:pt x="0" y="0"/>
                </a:moveTo>
                <a:lnTo>
                  <a:pt x="856306" y="0"/>
                </a:lnTo>
                <a:lnTo>
                  <a:pt x="856306" y="856306"/>
                </a:lnTo>
                <a:lnTo>
                  <a:pt x="0" y="856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2" id="32"/>
          <p:cNvSpPr/>
          <p:nvPr/>
        </p:nvSpPr>
        <p:spPr>
          <a:xfrm flipV="true">
            <a:off x="8638021" y="8206928"/>
            <a:ext cx="2944164" cy="20798"/>
          </a:xfrm>
          <a:prstGeom prst="line">
            <a:avLst/>
          </a:prstGeom>
          <a:ln cap="flat" w="38100">
            <a:solidFill>
              <a:srgbClr val="000000"/>
            </a:solidFill>
            <a:prstDash val="solid"/>
            <a:headEnd type="none" len="sm" w="sm"/>
            <a:tailEnd type="none" len="sm" w="sm"/>
          </a:ln>
        </p:spPr>
      </p:sp>
      <p:sp>
        <p:nvSpPr>
          <p:cNvPr name="Freeform 33" id="33"/>
          <p:cNvSpPr/>
          <p:nvPr/>
        </p:nvSpPr>
        <p:spPr>
          <a:xfrm flipH="false" flipV="false" rot="0">
            <a:off x="11790308" y="7695585"/>
            <a:ext cx="856306" cy="856306"/>
          </a:xfrm>
          <a:custGeom>
            <a:avLst/>
            <a:gdLst/>
            <a:ahLst/>
            <a:cxnLst/>
            <a:rect r="r" b="b" t="t" l="l"/>
            <a:pathLst>
              <a:path h="856306" w="856306">
                <a:moveTo>
                  <a:pt x="0" y="0"/>
                </a:moveTo>
                <a:lnTo>
                  <a:pt x="856306" y="0"/>
                </a:lnTo>
                <a:lnTo>
                  <a:pt x="856306" y="856306"/>
                </a:lnTo>
                <a:lnTo>
                  <a:pt x="0" y="856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4" id="34"/>
          <p:cNvSpPr/>
          <p:nvPr/>
        </p:nvSpPr>
        <p:spPr>
          <a:xfrm flipV="true">
            <a:off x="12885426" y="8082143"/>
            <a:ext cx="2944164" cy="20798"/>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346197" y="97368"/>
            <a:ext cx="17941803" cy="10092264"/>
          </a:xfrm>
          <a:custGeom>
            <a:avLst/>
            <a:gdLst/>
            <a:ahLst/>
            <a:cxnLst/>
            <a:rect r="r" b="b" t="t" l="l"/>
            <a:pathLst>
              <a:path h="10092264" w="17941803">
                <a:moveTo>
                  <a:pt x="0" y="0"/>
                </a:moveTo>
                <a:lnTo>
                  <a:pt x="17941803" y="0"/>
                </a:lnTo>
                <a:lnTo>
                  <a:pt x="17941803" y="10092264"/>
                </a:lnTo>
                <a:lnTo>
                  <a:pt x="0" y="10092264"/>
                </a:lnTo>
                <a:lnTo>
                  <a:pt x="0" y="0"/>
                </a:lnTo>
                <a:close/>
              </a:path>
            </a:pathLst>
          </a:custGeom>
          <a:blipFill>
            <a:blip r:embed="rId2"/>
            <a:stretch>
              <a:fillRect l="0" t="0" r="0" b="0"/>
            </a:stretch>
          </a:blipFill>
        </p:spPr>
      </p:sp>
      <p:sp>
        <p:nvSpPr>
          <p:cNvPr name="Freeform 3" id="3"/>
          <p:cNvSpPr/>
          <p:nvPr/>
        </p:nvSpPr>
        <p:spPr>
          <a:xfrm flipH="false" flipV="false" rot="0">
            <a:off x="9144000" y="2279407"/>
            <a:ext cx="8592279" cy="5728186"/>
          </a:xfrm>
          <a:custGeom>
            <a:avLst/>
            <a:gdLst/>
            <a:ahLst/>
            <a:cxnLst/>
            <a:rect r="r" b="b" t="t" l="l"/>
            <a:pathLst>
              <a:path h="5728186" w="8592279">
                <a:moveTo>
                  <a:pt x="0" y="0"/>
                </a:moveTo>
                <a:lnTo>
                  <a:pt x="8592279" y="0"/>
                </a:lnTo>
                <a:lnTo>
                  <a:pt x="8592279" y="5728186"/>
                </a:lnTo>
                <a:lnTo>
                  <a:pt x="0" y="5728186"/>
                </a:lnTo>
                <a:lnTo>
                  <a:pt x="0" y="0"/>
                </a:lnTo>
                <a:close/>
              </a:path>
            </a:pathLst>
          </a:custGeom>
          <a:blipFill>
            <a:blip r:embed="rId3"/>
            <a:stretch>
              <a:fillRect l="0" t="0" r="0" b="0"/>
            </a:stretch>
          </a:blipFill>
        </p:spPr>
      </p:sp>
      <p:sp>
        <p:nvSpPr>
          <p:cNvPr name="TextBox 4" id="4"/>
          <p:cNvSpPr txBox="true"/>
          <p:nvPr/>
        </p:nvSpPr>
        <p:spPr>
          <a:xfrm rot="0">
            <a:off x="2032733" y="4399158"/>
            <a:ext cx="7284244" cy="1336125"/>
          </a:xfrm>
          <a:prstGeom prst="rect">
            <a:avLst/>
          </a:prstGeom>
        </p:spPr>
        <p:txBody>
          <a:bodyPr anchor="t" rtlCol="false" tIns="0" lIns="0" bIns="0" rIns="0">
            <a:spAutoFit/>
          </a:bodyPr>
          <a:lstStyle/>
          <a:p>
            <a:pPr algn="ctr">
              <a:lnSpc>
                <a:spcPts val="10880"/>
              </a:lnSpc>
            </a:pPr>
            <a:r>
              <a:rPr lang="en-US" sz="7771">
                <a:solidFill>
                  <a:srgbClr val="FFB2AA"/>
                </a:solidFill>
                <a:latin typeface="Frank Ruehl BT"/>
                <a:ea typeface="Frank Ruehl BT"/>
                <a:cs typeface="Frank Ruehl BT"/>
                <a:sym typeface="Frank Ruehl BT"/>
              </a:rPr>
              <a:t>17-</a:t>
            </a:r>
            <a:r>
              <a:rPr lang="en-US" sz="7771">
                <a:solidFill>
                  <a:srgbClr val="000000"/>
                </a:solidFill>
                <a:latin typeface="Frank Ruehl BT"/>
                <a:ea typeface="Frank Ruehl BT"/>
                <a:cs typeface="Frank Ruehl BT"/>
                <a:sym typeface="Frank Ruehl BT"/>
              </a:rPr>
              <a:t> </a:t>
            </a:r>
            <a:r>
              <a:rPr lang="en-US" sz="7771">
                <a:solidFill>
                  <a:srgbClr val="0A3D25"/>
                </a:solidFill>
                <a:latin typeface="Frank Ruehl BT"/>
                <a:ea typeface="Frank Ruehl BT"/>
                <a:cs typeface="Frank Ruehl BT"/>
                <a:sym typeface="Frank Ruehl BT"/>
              </a:rPr>
              <a:t>Future Work</a:t>
            </a:r>
            <a:r>
              <a:rPr lang="en-US" sz="7771">
                <a:solidFill>
                  <a:srgbClr val="000000"/>
                </a:solidFill>
                <a:latin typeface="Frank Ruehl BT"/>
                <a:ea typeface="Frank Ruehl BT"/>
                <a:cs typeface="Frank Ruehl BT"/>
                <a:sym typeface="Frank Ruehl BT"/>
              </a:rPr>
              <a:t> </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5186" y="-1634962"/>
            <a:ext cx="21962017" cy="12353635"/>
          </a:xfrm>
          <a:custGeom>
            <a:avLst/>
            <a:gdLst/>
            <a:ahLst/>
            <a:cxnLst/>
            <a:rect r="r" b="b" t="t" l="l"/>
            <a:pathLst>
              <a:path h="12353635" w="21962017">
                <a:moveTo>
                  <a:pt x="0" y="0"/>
                </a:moveTo>
                <a:lnTo>
                  <a:pt x="21962017" y="0"/>
                </a:lnTo>
                <a:lnTo>
                  <a:pt x="21962017" y="12353634"/>
                </a:lnTo>
                <a:lnTo>
                  <a:pt x="0" y="12353634"/>
                </a:lnTo>
                <a:lnTo>
                  <a:pt x="0" y="0"/>
                </a:lnTo>
                <a:close/>
              </a:path>
            </a:pathLst>
          </a:custGeom>
          <a:blipFill>
            <a:blip r:embed="rId2"/>
            <a:stretch>
              <a:fillRect l="0" t="0" r="0" b="0"/>
            </a:stretch>
          </a:blipFill>
        </p:spPr>
      </p:sp>
      <p:sp>
        <p:nvSpPr>
          <p:cNvPr name="TextBox 3" id="3"/>
          <p:cNvSpPr txBox="true"/>
          <p:nvPr/>
        </p:nvSpPr>
        <p:spPr>
          <a:xfrm rot="0">
            <a:off x="0" y="962025"/>
            <a:ext cx="18288000" cy="8516611"/>
          </a:xfrm>
          <a:prstGeom prst="rect">
            <a:avLst/>
          </a:prstGeom>
        </p:spPr>
        <p:txBody>
          <a:bodyPr anchor="t" rtlCol="false" tIns="0" lIns="0" bIns="0" rIns="0">
            <a:spAutoFit/>
          </a:bodyPr>
          <a:lstStyle/>
          <a:p>
            <a:pPr algn="ctr">
              <a:lnSpc>
                <a:spcPts val="5180"/>
              </a:lnSpc>
              <a:spcBef>
                <a:spcPct val="0"/>
              </a:spcBef>
            </a:pPr>
            <a:r>
              <a:rPr lang="en-US" b="true" sz="3700">
                <a:solidFill>
                  <a:srgbClr val="000000"/>
                </a:solidFill>
                <a:latin typeface="Canva Sans Bold"/>
                <a:ea typeface="Canva Sans Bold"/>
                <a:cs typeface="Canva Sans Bold"/>
                <a:sym typeface="Canva Sans Bold"/>
              </a:rPr>
              <a:t>16. Future Work</a:t>
            </a:r>
          </a:p>
          <a:p>
            <a:pPr algn="ctr">
              <a:lnSpc>
                <a:spcPts val="5180"/>
              </a:lnSpc>
              <a:spcBef>
                <a:spcPct val="0"/>
              </a:spcBef>
            </a:pPr>
            <a:r>
              <a:rPr lang="en-US" b="true" sz="3700">
                <a:solidFill>
                  <a:srgbClr val="000000"/>
                </a:solidFill>
                <a:latin typeface="Canva Sans Bold"/>
                <a:ea typeface="Canva Sans Bold"/>
                <a:cs typeface="Canva Sans Bold"/>
                <a:sym typeface="Canva Sans Bold"/>
              </a:rPr>
              <a:t>To expand the accessibility and functionality of the platform, the following enhancements are proposed:</a:t>
            </a:r>
          </a:p>
          <a:p>
            <a:pPr algn="ctr">
              <a:lnSpc>
                <a:spcPts val="5180"/>
              </a:lnSpc>
              <a:spcBef>
                <a:spcPct val="0"/>
              </a:spcBef>
            </a:pPr>
            <a:r>
              <a:rPr lang="en-US" b="true" sz="3700">
                <a:solidFill>
                  <a:srgbClr val="000000"/>
                </a:solidFill>
                <a:latin typeface="Canva Sans Bold"/>
                <a:ea typeface="Canva Sans Bold"/>
                <a:cs typeface="Canva Sans Bold"/>
                <a:sym typeface="Canva Sans Bold"/>
              </a:rPr>
              <a:t>Mobile Application Development 📱</a:t>
            </a:r>
          </a:p>
          <a:p>
            <a:pPr algn="ctr">
              <a:lnSpc>
                <a:spcPts val="5180"/>
              </a:lnSpc>
              <a:spcBef>
                <a:spcPct val="0"/>
              </a:spcBef>
            </a:pPr>
            <a:r>
              <a:rPr lang="en-US" b="true" sz="3700">
                <a:solidFill>
                  <a:srgbClr val="000000"/>
                </a:solidFill>
                <a:latin typeface="Canva Sans Bold"/>
                <a:ea typeface="Canva Sans Bold"/>
                <a:cs typeface="Canva Sans Bold"/>
                <a:sym typeface="Canva Sans Bold"/>
              </a:rPr>
              <a:t> Currently, the platform is available as a web application. In the future, a dedicated mobile application can be developed to offer a more convenient and accessible experience for users on the go. This would also allow for better integration with device features such as camera access for flower recognition.</a:t>
            </a:r>
          </a:p>
          <a:p>
            <a:pPr algn="ctr">
              <a:lnSpc>
                <a:spcPts val="5180"/>
              </a:lnSpc>
              <a:spcBef>
                <a:spcPct val="0"/>
              </a:spcBef>
            </a:pPr>
            <a:r>
              <a:rPr lang="en-US" b="true" sz="3700">
                <a:solidFill>
                  <a:srgbClr val="000000"/>
                </a:solidFill>
                <a:latin typeface="Canva Sans Bold"/>
                <a:ea typeface="Canva Sans Bold"/>
                <a:cs typeface="Canva Sans Bold"/>
                <a:sym typeface="Canva Sans Bold"/>
              </a:rPr>
              <a:t>Plant Disease Diagnosis via Image Analysis 🌿🦠</a:t>
            </a:r>
          </a:p>
          <a:p>
            <a:pPr algn="ctr">
              <a:lnSpc>
                <a:spcPts val="5180"/>
              </a:lnSpc>
              <a:spcBef>
                <a:spcPct val="0"/>
              </a:spcBef>
            </a:pPr>
            <a:r>
              <a:rPr lang="en-US" b="true" sz="3700">
                <a:solidFill>
                  <a:srgbClr val="000000"/>
                </a:solidFill>
                <a:latin typeface="Canva Sans Bold"/>
                <a:ea typeface="Canva Sans Bold"/>
                <a:cs typeface="Canva Sans Bold"/>
                <a:sym typeface="Canva Sans Bold"/>
              </a:rPr>
              <a:t> An advanced AI-based feature can be introduced to allow users to upload images of unhealthy plants. The system would analyze the image to detect common plant diseases and provide tailored care instructions or treatment suggestions accordingly.</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63052" y="-260467"/>
            <a:ext cx="19214105" cy="10807934"/>
          </a:xfrm>
          <a:custGeom>
            <a:avLst/>
            <a:gdLst/>
            <a:ahLst/>
            <a:cxnLst/>
            <a:rect r="r" b="b" t="t" l="l"/>
            <a:pathLst>
              <a:path h="10807934" w="19214105">
                <a:moveTo>
                  <a:pt x="0" y="0"/>
                </a:moveTo>
                <a:lnTo>
                  <a:pt x="19214104" y="0"/>
                </a:lnTo>
                <a:lnTo>
                  <a:pt x="19214104" y="10807934"/>
                </a:lnTo>
                <a:lnTo>
                  <a:pt x="0" y="10807934"/>
                </a:lnTo>
                <a:lnTo>
                  <a:pt x="0" y="0"/>
                </a:lnTo>
                <a:close/>
              </a:path>
            </a:pathLst>
          </a:custGeom>
          <a:blipFill>
            <a:blip r:embed="rId2"/>
            <a:stretch>
              <a:fillRect l="0" t="0" r="0" b="0"/>
            </a:stretch>
          </a:blipFill>
        </p:spPr>
      </p:sp>
      <p:sp>
        <p:nvSpPr>
          <p:cNvPr name="Freeform 3" id="3"/>
          <p:cNvSpPr/>
          <p:nvPr/>
        </p:nvSpPr>
        <p:spPr>
          <a:xfrm flipH="false" flipV="false" rot="0">
            <a:off x="6636620" y="1245555"/>
            <a:ext cx="8502958" cy="8502958"/>
          </a:xfrm>
          <a:custGeom>
            <a:avLst/>
            <a:gdLst/>
            <a:ahLst/>
            <a:cxnLst/>
            <a:rect r="r" b="b" t="t" l="l"/>
            <a:pathLst>
              <a:path h="8502958" w="8502958">
                <a:moveTo>
                  <a:pt x="0" y="0"/>
                </a:moveTo>
                <a:lnTo>
                  <a:pt x="8502958" y="0"/>
                </a:lnTo>
                <a:lnTo>
                  <a:pt x="8502958" y="8502957"/>
                </a:lnTo>
                <a:lnTo>
                  <a:pt x="0" y="8502957"/>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28870"/>
            <a:ext cx="18517102" cy="10415870"/>
          </a:xfrm>
          <a:custGeom>
            <a:avLst/>
            <a:gdLst/>
            <a:ahLst/>
            <a:cxnLst/>
            <a:rect r="r" b="b" t="t" l="l"/>
            <a:pathLst>
              <a:path h="10415870" w="18517102">
                <a:moveTo>
                  <a:pt x="0" y="0"/>
                </a:moveTo>
                <a:lnTo>
                  <a:pt x="18517102" y="0"/>
                </a:lnTo>
                <a:lnTo>
                  <a:pt x="18517102" y="10415870"/>
                </a:lnTo>
                <a:lnTo>
                  <a:pt x="0" y="10415870"/>
                </a:lnTo>
                <a:lnTo>
                  <a:pt x="0" y="0"/>
                </a:lnTo>
                <a:close/>
              </a:path>
            </a:pathLst>
          </a:custGeom>
          <a:blipFill>
            <a:blip r:embed="rId2"/>
            <a:stretch>
              <a:fillRect l="0" t="0" r="0" b="0"/>
            </a:stretch>
          </a:blipFill>
        </p:spPr>
      </p:sp>
      <p:sp>
        <p:nvSpPr>
          <p:cNvPr name="TextBox 3" id="3"/>
          <p:cNvSpPr txBox="true"/>
          <p:nvPr/>
        </p:nvSpPr>
        <p:spPr>
          <a:xfrm rot="0">
            <a:off x="5128312" y="3233249"/>
            <a:ext cx="11019781" cy="5180546"/>
          </a:xfrm>
          <a:prstGeom prst="rect">
            <a:avLst/>
          </a:prstGeom>
        </p:spPr>
        <p:txBody>
          <a:bodyPr anchor="t" rtlCol="false" tIns="0" lIns="0" bIns="0" rIns="0">
            <a:spAutoFit/>
          </a:bodyPr>
          <a:lstStyle/>
          <a:p>
            <a:pPr algn="l">
              <a:lnSpc>
                <a:spcPts val="5148"/>
              </a:lnSpc>
            </a:pPr>
            <a:r>
              <a:rPr lang="en-US" sz="3677">
                <a:solidFill>
                  <a:srgbClr val="0A3D25"/>
                </a:solidFill>
                <a:latin typeface="Canva Sans"/>
                <a:ea typeface="Canva Sans"/>
                <a:cs typeface="Canva Sans"/>
                <a:sym typeface="Canva Sans"/>
              </a:rPr>
              <a:t>This project introduces an e-commerce platform specifically designed for flower lovers. The platform serves a dual purpose: it offers detailed information on various types of flowers and plants,flowers . The integration of an AI-based tool enables users to easily identify flowers by uploading images, making the platform highly interactive and user-friendly.</a:t>
            </a:r>
          </a:p>
        </p:txBody>
      </p:sp>
      <p:sp>
        <p:nvSpPr>
          <p:cNvPr name="TextBox 4" id="4"/>
          <p:cNvSpPr txBox="true"/>
          <p:nvPr/>
        </p:nvSpPr>
        <p:spPr>
          <a:xfrm rot="0">
            <a:off x="6845031" y="1599084"/>
            <a:ext cx="6905078" cy="1087992"/>
          </a:xfrm>
          <a:prstGeom prst="rect">
            <a:avLst/>
          </a:prstGeom>
        </p:spPr>
        <p:txBody>
          <a:bodyPr anchor="t" rtlCol="false" tIns="0" lIns="0" bIns="0" rIns="0">
            <a:spAutoFit/>
          </a:bodyPr>
          <a:lstStyle/>
          <a:p>
            <a:pPr algn="l" marL="0" indent="0" lvl="0">
              <a:lnSpc>
                <a:spcPts val="8730"/>
              </a:lnSpc>
            </a:pPr>
            <a:r>
              <a:rPr lang="en-US" sz="6664" spc="-66">
                <a:solidFill>
                  <a:srgbClr val="ED8694"/>
                </a:solidFill>
                <a:latin typeface="Quotes Caps"/>
                <a:ea typeface="Quotes Caps"/>
                <a:cs typeface="Quotes Caps"/>
                <a:sym typeface="Quotes Caps"/>
              </a:rPr>
              <a:t>01</a:t>
            </a:r>
            <a:r>
              <a:rPr lang="en-US" sz="6664" spc="-66">
                <a:solidFill>
                  <a:srgbClr val="0A3D25"/>
                </a:solidFill>
                <a:latin typeface="Quotes Caps"/>
                <a:ea typeface="Quotes Caps"/>
                <a:cs typeface="Quotes Caps"/>
                <a:sym typeface="Quotes Caps"/>
              </a:rPr>
              <a:t>-INTRODUCTION CONT.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0">
            <a:off x="-227088"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5195401" y="3373614"/>
            <a:ext cx="10917889" cy="3374525"/>
          </a:xfrm>
          <a:prstGeom prst="rect">
            <a:avLst/>
          </a:prstGeom>
        </p:spPr>
        <p:txBody>
          <a:bodyPr anchor="t" rtlCol="false" tIns="0" lIns="0" bIns="0" rIns="0">
            <a:spAutoFit/>
          </a:bodyPr>
          <a:lstStyle/>
          <a:p>
            <a:pPr algn="ctr">
              <a:lnSpc>
                <a:spcPts val="13502"/>
              </a:lnSpc>
              <a:spcBef>
                <a:spcPct val="0"/>
              </a:spcBef>
            </a:pPr>
            <a:r>
              <a:rPr lang="en-US" sz="9644">
                <a:solidFill>
                  <a:srgbClr val="ED8694"/>
                </a:solidFill>
                <a:latin typeface="Frank Ruehl BT"/>
                <a:ea typeface="Frank Ruehl BT"/>
                <a:cs typeface="Frank Ruehl BT"/>
                <a:sym typeface="Frank Ruehl BT"/>
              </a:rPr>
              <a:t>02</a:t>
            </a:r>
            <a:r>
              <a:rPr lang="en-US" sz="9644">
                <a:solidFill>
                  <a:srgbClr val="000000"/>
                </a:solidFill>
                <a:latin typeface="Frank Ruehl BT"/>
                <a:ea typeface="Frank Ruehl BT"/>
                <a:cs typeface="Frank Ruehl BT"/>
                <a:sym typeface="Frank Ruehl BT"/>
              </a:rPr>
              <a:t>- </a:t>
            </a:r>
            <a:r>
              <a:rPr lang="en-US" sz="9644">
                <a:solidFill>
                  <a:srgbClr val="0A3D25"/>
                </a:solidFill>
                <a:latin typeface="Frank Ruehl BT"/>
                <a:ea typeface="Frank Ruehl BT"/>
                <a:cs typeface="Frank Ruehl BT"/>
                <a:sym typeface="Frank Ruehl BT"/>
              </a:rPr>
              <a:t>Problems Statment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4392" y="-285304"/>
            <a:ext cx="20923566" cy="11769506"/>
          </a:xfrm>
          <a:custGeom>
            <a:avLst/>
            <a:gdLst/>
            <a:ahLst/>
            <a:cxnLst/>
            <a:rect r="r" b="b" t="t" l="l"/>
            <a:pathLst>
              <a:path h="11769506" w="20923566">
                <a:moveTo>
                  <a:pt x="0" y="0"/>
                </a:moveTo>
                <a:lnTo>
                  <a:pt x="20923565" y="0"/>
                </a:lnTo>
                <a:lnTo>
                  <a:pt x="20923565" y="11769505"/>
                </a:lnTo>
                <a:lnTo>
                  <a:pt x="0" y="11769505"/>
                </a:lnTo>
                <a:lnTo>
                  <a:pt x="0" y="0"/>
                </a:lnTo>
                <a:close/>
              </a:path>
            </a:pathLst>
          </a:custGeom>
          <a:blipFill>
            <a:blip r:embed="rId2"/>
            <a:stretch>
              <a:fillRect l="0" t="0" r="0" b="0"/>
            </a:stretch>
          </a:blipFill>
        </p:spPr>
      </p:sp>
      <p:grpSp>
        <p:nvGrpSpPr>
          <p:cNvPr name="Group 3" id="3"/>
          <p:cNvGrpSpPr/>
          <p:nvPr/>
        </p:nvGrpSpPr>
        <p:grpSpPr>
          <a:xfrm rot="0">
            <a:off x="-1214392" y="2185656"/>
            <a:ext cx="9052473" cy="3120685"/>
            <a:chOff x="0" y="0"/>
            <a:chExt cx="2384191" cy="821909"/>
          </a:xfrm>
        </p:grpSpPr>
        <p:sp>
          <p:nvSpPr>
            <p:cNvPr name="Freeform 4" id="4"/>
            <p:cNvSpPr/>
            <p:nvPr/>
          </p:nvSpPr>
          <p:spPr>
            <a:xfrm flipH="false" flipV="false" rot="0">
              <a:off x="0" y="0"/>
              <a:ext cx="2384191" cy="821909"/>
            </a:xfrm>
            <a:custGeom>
              <a:avLst/>
              <a:gdLst/>
              <a:ahLst/>
              <a:cxnLst/>
              <a:rect r="r" b="b" t="t" l="l"/>
              <a:pathLst>
                <a:path h="821909" w="2384191">
                  <a:moveTo>
                    <a:pt x="43617" y="0"/>
                  </a:moveTo>
                  <a:lnTo>
                    <a:pt x="2340574" y="0"/>
                  </a:lnTo>
                  <a:cubicBezTo>
                    <a:pt x="2352142" y="0"/>
                    <a:pt x="2363236" y="4595"/>
                    <a:pt x="2371416" y="12775"/>
                  </a:cubicBezTo>
                  <a:cubicBezTo>
                    <a:pt x="2379595" y="20955"/>
                    <a:pt x="2384191" y="32049"/>
                    <a:pt x="2384191" y="43617"/>
                  </a:cubicBezTo>
                  <a:lnTo>
                    <a:pt x="2384191" y="778292"/>
                  </a:lnTo>
                  <a:cubicBezTo>
                    <a:pt x="2384191" y="789860"/>
                    <a:pt x="2379595" y="800954"/>
                    <a:pt x="2371416" y="809134"/>
                  </a:cubicBezTo>
                  <a:cubicBezTo>
                    <a:pt x="2363236" y="817313"/>
                    <a:pt x="2352142" y="821909"/>
                    <a:pt x="2340574" y="821909"/>
                  </a:cubicBezTo>
                  <a:lnTo>
                    <a:pt x="43617" y="821909"/>
                  </a:lnTo>
                  <a:cubicBezTo>
                    <a:pt x="32049" y="821909"/>
                    <a:pt x="20955" y="817313"/>
                    <a:pt x="12775" y="809134"/>
                  </a:cubicBezTo>
                  <a:cubicBezTo>
                    <a:pt x="4595" y="800954"/>
                    <a:pt x="0" y="789860"/>
                    <a:pt x="0" y="778292"/>
                  </a:cubicBezTo>
                  <a:lnTo>
                    <a:pt x="0" y="43617"/>
                  </a:lnTo>
                  <a:cubicBezTo>
                    <a:pt x="0" y="32049"/>
                    <a:pt x="4595" y="20955"/>
                    <a:pt x="12775" y="12775"/>
                  </a:cubicBezTo>
                  <a:cubicBezTo>
                    <a:pt x="20955" y="4595"/>
                    <a:pt x="32049" y="0"/>
                    <a:pt x="43617" y="0"/>
                  </a:cubicBezTo>
                  <a:close/>
                </a:path>
              </a:pathLst>
            </a:custGeom>
            <a:solidFill>
              <a:srgbClr val="59766C"/>
            </a:solidFill>
          </p:spPr>
        </p:sp>
        <p:sp>
          <p:nvSpPr>
            <p:cNvPr name="TextBox 5" id="5"/>
            <p:cNvSpPr txBox="true"/>
            <p:nvPr/>
          </p:nvSpPr>
          <p:spPr>
            <a:xfrm>
              <a:off x="0" y="-104775"/>
              <a:ext cx="2384191" cy="926684"/>
            </a:xfrm>
            <a:prstGeom prst="rect">
              <a:avLst/>
            </a:prstGeom>
          </p:spPr>
          <p:txBody>
            <a:bodyPr anchor="ctr" rtlCol="false" tIns="50800" lIns="50800" bIns="50800" rIns="50800"/>
            <a:lstStyle/>
            <a:p>
              <a:pPr algn="ctr">
                <a:lnSpc>
                  <a:spcPts val="3612"/>
                </a:lnSpc>
              </a:pPr>
            </a:p>
          </p:txBody>
        </p:sp>
      </p:grpSp>
      <p:grpSp>
        <p:nvGrpSpPr>
          <p:cNvPr name="Group 6" id="6"/>
          <p:cNvGrpSpPr/>
          <p:nvPr/>
        </p:nvGrpSpPr>
        <p:grpSpPr>
          <a:xfrm rot="0">
            <a:off x="9510724" y="2261310"/>
            <a:ext cx="8259255" cy="3045031"/>
            <a:chOff x="0" y="0"/>
            <a:chExt cx="2175277" cy="801983"/>
          </a:xfrm>
        </p:grpSpPr>
        <p:sp>
          <p:nvSpPr>
            <p:cNvPr name="Freeform 7" id="7"/>
            <p:cNvSpPr/>
            <p:nvPr/>
          </p:nvSpPr>
          <p:spPr>
            <a:xfrm flipH="false" flipV="false" rot="0">
              <a:off x="0" y="0"/>
              <a:ext cx="2175277" cy="801983"/>
            </a:xfrm>
            <a:custGeom>
              <a:avLst/>
              <a:gdLst/>
              <a:ahLst/>
              <a:cxnLst/>
              <a:rect r="r" b="b" t="t" l="l"/>
              <a:pathLst>
                <a:path h="801983" w="2175277">
                  <a:moveTo>
                    <a:pt x="47806" y="0"/>
                  </a:moveTo>
                  <a:lnTo>
                    <a:pt x="2127472" y="0"/>
                  </a:lnTo>
                  <a:cubicBezTo>
                    <a:pt x="2140150" y="0"/>
                    <a:pt x="2152310" y="5037"/>
                    <a:pt x="2161275" y="14002"/>
                  </a:cubicBezTo>
                  <a:cubicBezTo>
                    <a:pt x="2170240" y="22967"/>
                    <a:pt x="2175277" y="35127"/>
                    <a:pt x="2175277" y="47806"/>
                  </a:cubicBezTo>
                  <a:lnTo>
                    <a:pt x="2175277" y="754178"/>
                  </a:lnTo>
                  <a:cubicBezTo>
                    <a:pt x="2175277" y="780580"/>
                    <a:pt x="2153874" y="801983"/>
                    <a:pt x="2127472" y="801983"/>
                  </a:cubicBezTo>
                  <a:lnTo>
                    <a:pt x="47806" y="801983"/>
                  </a:lnTo>
                  <a:cubicBezTo>
                    <a:pt x="21403" y="801983"/>
                    <a:pt x="0" y="780580"/>
                    <a:pt x="0" y="754178"/>
                  </a:cubicBezTo>
                  <a:lnTo>
                    <a:pt x="0" y="47806"/>
                  </a:lnTo>
                  <a:cubicBezTo>
                    <a:pt x="0" y="21403"/>
                    <a:pt x="21403" y="0"/>
                    <a:pt x="47806" y="0"/>
                  </a:cubicBezTo>
                  <a:close/>
                </a:path>
              </a:pathLst>
            </a:custGeom>
            <a:solidFill>
              <a:srgbClr val="59766C"/>
            </a:solidFill>
          </p:spPr>
        </p:sp>
        <p:sp>
          <p:nvSpPr>
            <p:cNvPr name="TextBox 8" id="8"/>
            <p:cNvSpPr txBox="true"/>
            <p:nvPr/>
          </p:nvSpPr>
          <p:spPr>
            <a:xfrm>
              <a:off x="0" y="-104775"/>
              <a:ext cx="2175277" cy="906758"/>
            </a:xfrm>
            <a:prstGeom prst="rect">
              <a:avLst/>
            </a:prstGeom>
          </p:spPr>
          <p:txBody>
            <a:bodyPr anchor="ctr" rtlCol="false" tIns="50800" lIns="50800" bIns="50800" rIns="50800"/>
            <a:lstStyle/>
            <a:p>
              <a:pPr algn="ctr">
                <a:lnSpc>
                  <a:spcPts val="3612"/>
                </a:lnSpc>
              </a:pPr>
            </a:p>
          </p:txBody>
        </p:sp>
      </p:grpSp>
      <p:grpSp>
        <p:nvGrpSpPr>
          <p:cNvPr name="Group 9" id="9"/>
          <p:cNvGrpSpPr/>
          <p:nvPr/>
        </p:nvGrpSpPr>
        <p:grpSpPr>
          <a:xfrm rot="0">
            <a:off x="6308448" y="5599449"/>
            <a:ext cx="5598507" cy="5092498"/>
            <a:chOff x="0" y="0"/>
            <a:chExt cx="1474504" cy="1341234"/>
          </a:xfrm>
        </p:grpSpPr>
        <p:sp>
          <p:nvSpPr>
            <p:cNvPr name="Freeform 10" id="10"/>
            <p:cNvSpPr/>
            <p:nvPr/>
          </p:nvSpPr>
          <p:spPr>
            <a:xfrm flipH="false" flipV="false" rot="0">
              <a:off x="0" y="0"/>
              <a:ext cx="1474504" cy="1341234"/>
            </a:xfrm>
            <a:custGeom>
              <a:avLst/>
              <a:gdLst/>
              <a:ahLst/>
              <a:cxnLst/>
              <a:rect r="r" b="b" t="t" l="l"/>
              <a:pathLst>
                <a:path h="1341234" w="1474504">
                  <a:moveTo>
                    <a:pt x="70526" y="0"/>
                  </a:moveTo>
                  <a:lnTo>
                    <a:pt x="1403978" y="0"/>
                  </a:lnTo>
                  <a:cubicBezTo>
                    <a:pt x="1422683" y="0"/>
                    <a:pt x="1440621" y="7430"/>
                    <a:pt x="1453847" y="20656"/>
                  </a:cubicBezTo>
                  <a:cubicBezTo>
                    <a:pt x="1467074" y="33883"/>
                    <a:pt x="1474504" y="51821"/>
                    <a:pt x="1474504" y="70526"/>
                  </a:cubicBezTo>
                  <a:lnTo>
                    <a:pt x="1474504" y="1270709"/>
                  </a:lnTo>
                  <a:cubicBezTo>
                    <a:pt x="1474504" y="1289413"/>
                    <a:pt x="1467074" y="1307352"/>
                    <a:pt x="1453847" y="1320578"/>
                  </a:cubicBezTo>
                  <a:cubicBezTo>
                    <a:pt x="1440621" y="1333804"/>
                    <a:pt x="1422683" y="1341234"/>
                    <a:pt x="1403978" y="1341234"/>
                  </a:cubicBezTo>
                  <a:lnTo>
                    <a:pt x="70526" y="1341234"/>
                  </a:lnTo>
                  <a:cubicBezTo>
                    <a:pt x="51821" y="1341234"/>
                    <a:pt x="33883" y="1333804"/>
                    <a:pt x="20656" y="1320578"/>
                  </a:cubicBezTo>
                  <a:cubicBezTo>
                    <a:pt x="7430" y="1307352"/>
                    <a:pt x="0" y="1289413"/>
                    <a:pt x="0" y="1270709"/>
                  </a:cubicBezTo>
                  <a:lnTo>
                    <a:pt x="0" y="70526"/>
                  </a:lnTo>
                  <a:cubicBezTo>
                    <a:pt x="0" y="51821"/>
                    <a:pt x="7430" y="33883"/>
                    <a:pt x="20656" y="20656"/>
                  </a:cubicBezTo>
                  <a:cubicBezTo>
                    <a:pt x="33883" y="7430"/>
                    <a:pt x="51821" y="0"/>
                    <a:pt x="70526" y="0"/>
                  </a:cubicBezTo>
                  <a:close/>
                </a:path>
              </a:pathLst>
            </a:custGeom>
            <a:solidFill>
              <a:srgbClr val="59766C"/>
            </a:solidFill>
          </p:spPr>
        </p:sp>
        <p:sp>
          <p:nvSpPr>
            <p:cNvPr name="TextBox 11" id="11"/>
            <p:cNvSpPr txBox="true"/>
            <p:nvPr/>
          </p:nvSpPr>
          <p:spPr>
            <a:xfrm>
              <a:off x="0" y="-104775"/>
              <a:ext cx="1474504" cy="1446009"/>
            </a:xfrm>
            <a:prstGeom prst="rect">
              <a:avLst/>
            </a:prstGeom>
          </p:spPr>
          <p:txBody>
            <a:bodyPr anchor="ctr" rtlCol="false" tIns="50800" lIns="50800" bIns="50800" rIns="50800"/>
            <a:lstStyle/>
            <a:p>
              <a:pPr algn="ctr">
                <a:lnSpc>
                  <a:spcPts val="3612"/>
                </a:lnSpc>
              </a:pPr>
            </a:p>
          </p:txBody>
        </p:sp>
      </p:grpSp>
      <p:sp>
        <p:nvSpPr>
          <p:cNvPr name="TextBox 12" id="12"/>
          <p:cNvSpPr txBox="true"/>
          <p:nvPr/>
        </p:nvSpPr>
        <p:spPr>
          <a:xfrm rot="0">
            <a:off x="1941937" y="3433443"/>
            <a:ext cx="4922994" cy="1808955"/>
          </a:xfrm>
          <a:prstGeom prst="rect">
            <a:avLst/>
          </a:prstGeom>
        </p:spPr>
        <p:txBody>
          <a:bodyPr anchor="t" rtlCol="false" tIns="0" lIns="0" bIns="0" rIns="0">
            <a:spAutoFit/>
          </a:bodyPr>
          <a:lstStyle/>
          <a:p>
            <a:pPr algn="ctr">
              <a:lnSpc>
                <a:spcPts val="3632"/>
              </a:lnSpc>
              <a:spcBef>
                <a:spcPct val="0"/>
              </a:spcBef>
            </a:pPr>
            <a:r>
              <a:rPr lang="en-US" sz="2594">
                <a:solidFill>
                  <a:srgbClr val="FFFFF9"/>
                </a:solidFill>
                <a:latin typeface="Canva Sans"/>
                <a:ea typeface="Canva Sans"/>
                <a:cs typeface="Canva Sans"/>
                <a:sym typeface="Canva Sans"/>
              </a:rPr>
              <a:t>Flower enthusiasts, especially beginners, struggle to identify different flower species accurately.</a:t>
            </a:r>
          </a:p>
        </p:txBody>
      </p:sp>
      <p:sp>
        <p:nvSpPr>
          <p:cNvPr name="TextBox 13" id="13"/>
          <p:cNvSpPr txBox="true"/>
          <p:nvPr/>
        </p:nvSpPr>
        <p:spPr>
          <a:xfrm rot="0">
            <a:off x="11906955" y="3503552"/>
            <a:ext cx="4306125" cy="1802788"/>
          </a:xfrm>
          <a:prstGeom prst="rect">
            <a:avLst/>
          </a:prstGeom>
        </p:spPr>
        <p:txBody>
          <a:bodyPr anchor="t" rtlCol="false" tIns="0" lIns="0" bIns="0" rIns="0">
            <a:spAutoFit/>
          </a:bodyPr>
          <a:lstStyle/>
          <a:p>
            <a:pPr algn="ctr">
              <a:lnSpc>
                <a:spcPts val="2886"/>
              </a:lnSpc>
            </a:pPr>
            <a:r>
              <a:rPr lang="en-US" sz="2061">
                <a:solidFill>
                  <a:srgbClr val="FFFFF9"/>
                </a:solidFill>
                <a:latin typeface="Canva Sans"/>
                <a:ea typeface="Canva Sans"/>
                <a:cs typeface="Canva Sans"/>
                <a:sym typeface="Canva Sans"/>
              </a:rPr>
              <a:t>Most online flower-selling platforms do not provide useful and distinctive information on how to care for flowers after purchase.</a:t>
            </a:r>
          </a:p>
        </p:txBody>
      </p:sp>
      <p:sp>
        <p:nvSpPr>
          <p:cNvPr name="TextBox 14" id="14"/>
          <p:cNvSpPr txBox="true"/>
          <p:nvPr/>
        </p:nvSpPr>
        <p:spPr>
          <a:xfrm rot="0">
            <a:off x="6459237" y="7624184"/>
            <a:ext cx="5369527" cy="1951210"/>
          </a:xfrm>
          <a:prstGeom prst="rect">
            <a:avLst/>
          </a:prstGeom>
        </p:spPr>
        <p:txBody>
          <a:bodyPr anchor="t" rtlCol="false" tIns="0" lIns="0" bIns="0" rIns="0">
            <a:spAutoFit/>
          </a:bodyPr>
          <a:lstStyle/>
          <a:p>
            <a:pPr algn="ctr">
              <a:lnSpc>
                <a:spcPts val="3123"/>
              </a:lnSpc>
            </a:pPr>
            <a:r>
              <a:rPr lang="en-US" sz="2230" spc="111">
                <a:solidFill>
                  <a:srgbClr val="FDF7F8"/>
                </a:solidFill>
                <a:latin typeface="Canva Sans"/>
                <a:ea typeface="Canva Sans"/>
                <a:cs typeface="Canva Sans"/>
                <a:sym typeface="Canva Sans"/>
              </a:rPr>
              <a:t>There is a gap in the market for a platform that merges educational content on flower care with the convenience of online flower and gardening product purchases.</a:t>
            </a:r>
          </a:p>
        </p:txBody>
      </p:sp>
      <p:sp>
        <p:nvSpPr>
          <p:cNvPr name="TextBox 15" id="15"/>
          <p:cNvSpPr txBox="true"/>
          <p:nvPr/>
        </p:nvSpPr>
        <p:spPr>
          <a:xfrm rot="0">
            <a:off x="6698161" y="5912282"/>
            <a:ext cx="4826877" cy="1589405"/>
          </a:xfrm>
          <a:prstGeom prst="rect">
            <a:avLst/>
          </a:prstGeom>
        </p:spPr>
        <p:txBody>
          <a:bodyPr anchor="t" rtlCol="false" tIns="0" lIns="0" bIns="0" rIns="0">
            <a:spAutoFit/>
          </a:bodyPr>
          <a:lstStyle/>
          <a:p>
            <a:pPr algn="ctr">
              <a:lnSpc>
                <a:spcPts val="3219"/>
              </a:lnSpc>
            </a:pPr>
            <a:r>
              <a:rPr lang="en-US" b="true" sz="2299" spc="114">
                <a:solidFill>
                  <a:srgbClr val="ED8694"/>
                </a:solidFill>
                <a:latin typeface="Canva Sans Bold"/>
                <a:ea typeface="Canva Sans Bold"/>
                <a:cs typeface="Canva Sans Bold"/>
                <a:sym typeface="Canva Sans Bold"/>
              </a:rPr>
              <a:t>03</a:t>
            </a:r>
            <a:r>
              <a:rPr lang="en-US" b="true" sz="2299" spc="114">
                <a:solidFill>
                  <a:srgbClr val="FFFFF9"/>
                </a:solidFill>
                <a:latin typeface="Canva Sans Bold"/>
                <a:ea typeface="Canva Sans Bold"/>
                <a:cs typeface="Canva Sans Bold"/>
                <a:sym typeface="Canva Sans Bold"/>
              </a:rPr>
              <a:t>-Need for a combined educational and e-commerce platform:</a:t>
            </a:r>
          </a:p>
          <a:p>
            <a:pPr algn="ctr">
              <a:lnSpc>
                <a:spcPts val="3219"/>
              </a:lnSpc>
            </a:pPr>
          </a:p>
        </p:txBody>
      </p:sp>
      <p:sp>
        <p:nvSpPr>
          <p:cNvPr name="TextBox 16" id="16"/>
          <p:cNvSpPr txBox="true"/>
          <p:nvPr/>
        </p:nvSpPr>
        <p:spPr>
          <a:xfrm rot="0">
            <a:off x="5824802" y="784297"/>
            <a:ext cx="5842397" cy="878055"/>
          </a:xfrm>
          <a:prstGeom prst="rect">
            <a:avLst/>
          </a:prstGeom>
        </p:spPr>
        <p:txBody>
          <a:bodyPr anchor="t" rtlCol="false" tIns="0" lIns="0" bIns="0" rIns="0">
            <a:spAutoFit/>
          </a:bodyPr>
          <a:lstStyle/>
          <a:p>
            <a:pPr algn="ctr">
              <a:lnSpc>
                <a:spcPts val="7253"/>
              </a:lnSpc>
              <a:spcBef>
                <a:spcPct val="0"/>
              </a:spcBef>
            </a:pPr>
            <a:r>
              <a:rPr lang="en-US" sz="5180">
                <a:solidFill>
                  <a:srgbClr val="ED8694"/>
                </a:solidFill>
                <a:latin typeface="Quotes Caps"/>
                <a:ea typeface="Quotes Caps"/>
                <a:cs typeface="Quotes Caps"/>
                <a:sym typeface="Quotes Caps"/>
              </a:rPr>
              <a:t>02</a:t>
            </a:r>
            <a:r>
              <a:rPr lang="en-US" sz="5180">
                <a:solidFill>
                  <a:srgbClr val="442C58"/>
                </a:solidFill>
                <a:latin typeface="Quotes Caps"/>
                <a:ea typeface="Quotes Caps"/>
                <a:cs typeface="Quotes Caps"/>
                <a:sym typeface="Quotes Caps"/>
              </a:rPr>
              <a:t>-</a:t>
            </a:r>
            <a:r>
              <a:rPr lang="en-US" sz="5180">
                <a:solidFill>
                  <a:srgbClr val="442C58"/>
                </a:solidFill>
                <a:latin typeface="Quotes Caps"/>
                <a:ea typeface="Quotes Caps"/>
                <a:cs typeface="Quotes Caps"/>
                <a:sym typeface="Quotes Caps"/>
              </a:rPr>
              <a:t> Problem Statment :</a:t>
            </a:r>
          </a:p>
        </p:txBody>
      </p:sp>
      <p:sp>
        <p:nvSpPr>
          <p:cNvPr name="TextBox 17" id="17"/>
          <p:cNvSpPr txBox="true"/>
          <p:nvPr/>
        </p:nvSpPr>
        <p:spPr>
          <a:xfrm rot="0">
            <a:off x="1450084" y="2293069"/>
            <a:ext cx="5319129" cy="953640"/>
          </a:xfrm>
          <a:prstGeom prst="rect">
            <a:avLst/>
          </a:prstGeom>
        </p:spPr>
        <p:txBody>
          <a:bodyPr anchor="t" rtlCol="false" tIns="0" lIns="0" bIns="0" rIns="0">
            <a:spAutoFit/>
          </a:bodyPr>
          <a:lstStyle/>
          <a:p>
            <a:pPr algn="ctr">
              <a:lnSpc>
                <a:spcPts val="3612"/>
              </a:lnSpc>
              <a:spcBef>
                <a:spcPct val="0"/>
              </a:spcBef>
            </a:pPr>
            <a:r>
              <a:rPr lang="en-US" sz="2580">
                <a:solidFill>
                  <a:srgbClr val="ED8694"/>
                </a:solidFill>
                <a:latin typeface="Ample Display"/>
                <a:ea typeface="Ample Display"/>
                <a:cs typeface="Ample Display"/>
                <a:sym typeface="Ample Display"/>
              </a:rPr>
              <a:t>01-</a:t>
            </a:r>
            <a:r>
              <a:rPr lang="en-US" sz="2580">
                <a:solidFill>
                  <a:srgbClr val="FFFFF9"/>
                </a:solidFill>
                <a:latin typeface="Ample Display"/>
                <a:ea typeface="Ample Display"/>
                <a:cs typeface="Ample Display"/>
                <a:sym typeface="Ample Display"/>
              </a:rPr>
              <a:t>Difficulty in identifying flower species</a:t>
            </a:r>
          </a:p>
        </p:txBody>
      </p:sp>
      <p:sp>
        <p:nvSpPr>
          <p:cNvPr name="TextBox 18" id="18"/>
          <p:cNvSpPr txBox="true"/>
          <p:nvPr/>
        </p:nvSpPr>
        <p:spPr>
          <a:xfrm rot="0">
            <a:off x="7975695" y="2439523"/>
            <a:ext cx="5319129" cy="496440"/>
          </a:xfrm>
          <a:prstGeom prst="rect">
            <a:avLst/>
          </a:prstGeom>
        </p:spPr>
        <p:txBody>
          <a:bodyPr anchor="t" rtlCol="false" tIns="0" lIns="0" bIns="0" rIns="0">
            <a:spAutoFit/>
          </a:bodyPr>
          <a:lstStyle/>
          <a:p>
            <a:pPr algn="ctr">
              <a:lnSpc>
                <a:spcPts val="3612"/>
              </a:lnSpc>
              <a:spcBef>
                <a:spcPct val="0"/>
              </a:spcBef>
            </a:pPr>
            <a:r>
              <a:rPr lang="en-US" sz="2580">
                <a:solidFill>
                  <a:srgbClr val="ED8694"/>
                </a:solidFill>
                <a:latin typeface="Ample Display"/>
                <a:ea typeface="Ample Display"/>
                <a:cs typeface="Ample Display"/>
                <a:sym typeface="Ample Display"/>
              </a:rPr>
              <a:t>02-</a:t>
            </a:r>
          </a:p>
        </p:txBody>
      </p:sp>
      <p:sp>
        <p:nvSpPr>
          <p:cNvPr name="TextBox 19" id="19"/>
          <p:cNvSpPr txBox="true"/>
          <p:nvPr/>
        </p:nvSpPr>
        <p:spPr>
          <a:xfrm rot="0">
            <a:off x="10246644" y="2454099"/>
            <a:ext cx="7523335" cy="868479"/>
          </a:xfrm>
          <a:prstGeom prst="rect">
            <a:avLst/>
          </a:prstGeom>
        </p:spPr>
        <p:txBody>
          <a:bodyPr anchor="t" rtlCol="false" tIns="0" lIns="0" bIns="0" rIns="0">
            <a:spAutoFit/>
          </a:bodyPr>
          <a:lstStyle/>
          <a:p>
            <a:pPr algn="ctr">
              <a:lnSpc>
                <a:spcPts val="3290"/>
              </a:lnSpc>
              <a:spcBef>
                <a:spcPct val="0"/>
              </a:spcBef>
            </a:pPr>
            <a:r>
              <a:rPr lang="en-US" sz="2350">
                <a:solidFill>
                  <a:srgbClr val="FFFFF9"/>
                </a:solidFill>
                <a:latin typeface="Ample Display"/>
                <a:ea typeface="Ample Display"/>
                <a:cs typeface="Ample Display"/>
                <a:sym typeface="Ample Display"/>
              </a:rPr>
              <a:t>Lack of useful and diverse flower care information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ECF2"/>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245771" y="6225027"/>
            <a:ext cx="4028395" cy="5848849"/>
          </a:xfrm>
          <a:custGeom>
            <a:avLst/>
            <a:gdLst/>
            <a:ahLst/>
            <a:cxnLst/>
            <a:rect r="r" b="b" t="t" l="l"/>
            <a:pathLst>
              <a:path h="5848849" w="4028395">
                <a:moveTo>
                  <a:pt x="0" y="0"/>
                </a:moveTo>
                <a:lnTo>
                  <a:pt x="4028394" y="0"/>
                </a:lnTo>
                <a:lnTo>
                  <a:pt x="4028394" y="5848849"/>
                </a:lnTo>
                <a:lnTo>
                  <a:pt x="0" y="5848849"/>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417246" y="479702"/>
            <a:ext cx="19667504" cy="11062971"/>
          </a:xfrm>
          <a:custGeom>
            <a:avLst/>
            <a:gdLst/>
            <a:ahLst/>
            <a:cxnLst/>
            <a:rect r="r" b="b" t="t" l="l"/>
            <a:pathLst>
              <a:path h="11062971" w="19667504">
                <a:moveTo>
                  <a:pt x="0" y="0"/>
                </a:moveTo>
                <a:lnTo>
                  <a:pt x="19667504" y="0"/>
                </a:lnTo>
                <a:lnTo>
                  <a:pt x="19667504" y="11062971"/>
                </a:lnTo>
                <a:lnTo>
                  <a:pt x="0" y="11062971"/>
                </a:lnTo>
                <a:lnTo>
                  <a:pt x="0" y="0"/>
                </a:lnTo>
                <a:close/>
              </a:path>
            </a:pathLst>
          </a:custGeom>
          <a:blipFill>
            <a:blip r:embed="rId3"/>
            <a:stretch>
              <a:fillRect l="0" t="0" r="0" b="0"/>
            </a:stretch>
          </a:blipFill>
        </p:spPr>
      </p:sp>
      <p:sp>
        <p:nvSpPr>
          <p:cNvPr name="Freeform 4" id="4"/>
          <p:cNvSpPr/>
          <p:nvPr/>
        </p:nvSpPr>
        <p:spPr>
          <a:xfrm flipH="false" flipV="false" rot="0">
            <a:off x="3976088" y="2959960"/>
            <a:ext cx="9922077" cy="7034753"/>
          </a:xfrm>
          <a:custGeom>
            <a:avLst/>
            <a:gdLst/>
            <a:ahLst/>
            <a:cxnLst/>
            <a:rect r="r" b="b" t="t" l="l"/>
            <a:pathLst>
              <a:path h="7034753" w="9922077">
                <a:moveTo>
                  <a:pt x="0" y="0"/>
                </a:moveTo>
                <a:lnTo>
                  <a:pt x="9922078" y="0"/>
                </a:lnTo>
                <a:lnTo>
                  <a:pt x="9922078" y="7034753"/>
                </a:lnTo>
                <a:lnTo>
                  <a:pt x="0" y="7034753"/>
                </a:lnTo>
                <a:lnTo>
                  <a:pt x="0" y="0"/>
                </a:lnTo>
                <a:close/>
              </a:path>
            </a:pathLst>
          </a:custGeom>
          <a:blipFill>
            <a:blip r:embed="rId4"/>
            <a:stretch>
              <a:fillRect l="0" t="0" r="0" b="0"/>
            </a:stretch>
          </a:blipFill>
        </p:spPr>
      </p:sp>
      <p:sp>
        <p:nvSpPr>
          <p:cNvPr name="TextBox 5" id="5"/>
          <p:cNvSpPr txBox="true"/>
          <p:nvPr/>
        </p:nvSpPr>
        <p:spPr>
          <a:xfrm rot="0">
            <a:off x="5260559" y="1159474"/>
            <a:ext cx="7188398" cy="1800486"/>
          </a:xfrm>
          <a:prstGeom prst="rect">
            <a:avLst/>
          </a:prstGeom>
        </p:spPr>
        <p:txBody>
          <a:bodyPr anchor="t" rtlCol="false" tIns="0" lIns="0" bIns="0" rIns="0">
            <a:spAutoFit/>
          </a:bodyPr>
          <a:lstStyle/>
          <a:p>
            <a:pPr algn="ctr">
              <a:lnSpc>
                <a:spcPts val="14685"/>
              </a:lnSpc>
            </a:pPr>
            <a:r>
              <a:rPr lang="en-US" sz="10489">
                <a:solidFill>
                  <a:srgbClr val="ED8694"/>
                </a:solidFill>
                <a:latin typeface="Frank Ruehl BT"/>
                <a:ea typeface="Frank Ruehl BT"/>
                <a:cs typeface="Frank Ruehl BT"/>
                <a:sym typeface="Frank Ruehl BT"/>
              </a:rPr>
              <a:t>03</a:t>
            </a:r>
            <a:r>
              <a:rPr lang="en-US" sz="10489">
                <a:solidFill>
                  <a:srgbClr val="000000"/>
                </a:solidFill>
                <a:latin typeface="Frank Ruehl BT"/>
                <a:ea typeface="Frank Ruehl BT"/>
                <a:cs typeface="Frank Ruehl BT"/>
                <a:sym typeface="Frank Ruehl BT"/>
              </a:rPr>
              <a:t>-</a:t>
            </a:r>
            <a:r>
              <a:rPr lang="en-US" sz="10489">
                <a:solidFill>
                  <a:srgbClr val="44613C"/>
                </a:solidFill>
                <a:latin typeface="Frank Ruehl BT"/>
                <a:ea typeface="Frank Ruehl BT"/>
                <a:cs typeface="Frank Ruehl BT"/>
                <a:sym typeface="Frank Ruehl BT"/>
              </a:rPr>
              <a:t>Solutions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DAGp52drsZU</dc:identifier>
  <dcterms:modified xsi:type="dcterms:W3CDTF">2011-08-01T06:04:30Z</dcterms:modified>
  <cp:revision>1</cp:revision>
  <dc:title>Flower shop Smart Presentaion</dc:title>
</cp:coreProperties>
</file>